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x="13436600" cy="7562850"/>
  <p:notesSz cx="13436600" cy="75628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5062" y="420430"/>
            <a:ext cx="5683250" cy="6820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프리젠테이션 6 SemiBold"/>
                <a:cs typeface="프리젠테이션 6 Semi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6442" y="4235196"/>
            <a:ext cx="9410065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프리젠테이션 8 ExtraBold"/>
                <a:cs typeface="프리젠테이션 8 ExtraBold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프리젠테이션 6 SemiBold"/>
                <a:cs typeface="프리젠테이션 6 Semi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프리젠테이션 8 ExtraBold"/>
                <a:cs typeface="프리젠테이션 8 ExtraBold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프리젠테이션 6 SemiBold"/>
                <a:cs typeface="프리젠테이션 6 Semi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72147" y="1739455"/>
            <a:ext cx="584768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923119" y="1739455"/>
            <a:ext cx="584768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프리젠테이션 6 SemiBold"/>
                <a:cs typeface="프리젠테이션 6 Semi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36694" y="258500"/>
            <a:ext cx="12569560" cy="1645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프리젠테이션 6 SemiBold"/>
                <a:cs typeface="프리젠테이션 6 SemiBold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350667" y="1696201"/>
            <a:ext cx="5967730" cy="5017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프리젠테이션 8 ExtraBold"/>
                <a:cs typeface="프리젠테이션 8 ExtraBold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570603" y="7033450"/>
            <a:ext cx="4301744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72147" y="7033450"/>
            <a:ext cx="309187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678924" y="7033450"/>
            <a:ext cx="309187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Relationship Id="rId4" Type="http://schemas.openxmlformats.org/officeDocument/2006/relationships/image" Target="../media/image46.jpg"/><Relationship Id="rId5" Type="http://schemas.openxmlformats.org/officeDocument/2006/relationships/image" Target="../media/image47.png"/><Relationship Id="rId6" Type="http://schemas.openxmlformats.org/officeDocument/2006/relationships/image" Target="../media/image48.jpg"/><Relationship Id="rId7" Type="http://schemas.openxmlformats.org/officeDocument/2006/relationships/image" Target="../media/image49.jpg"/><Relationship Id="rId8" Type="http://schemas.openxmlformats.org/officeDocument/2006/relationships/image" Target="../media/image5.png"/><Relationship Id="rId9" Type="http://schemas.openxmlformats.org/officeDocument/2006/relationships/image" Target="../media/image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64.png"/><Relationship Id="rId12" Type="http://schemas.openxmlformats.org/officeDocument/2006/relationships/image" Target="../media/image65.png"/><Relationship Id="rId13" Type="http://schemas.openxmlformats.org/officeDocument/2006/relationships/image" Target="../media/image66.png"/><Relationship Id="rId14" Type="http://schemas.openxmlformats.org/officeDocument/2006/relationships/image" Target="../media/image5.png"/><Relationship Id="rId15" Type="http://schemas.openxmlformats.org/officeDocument/2006/relationships/image" Target="../media/image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jp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Relationship Id="rId12" Type="http://schemas.openxmlformats.org/officeDocument/2006/relationships/image" Target="../media/image97.png"/><Relationship Id="rId13" Type="http://schemas.openxmlformats.org/officeDocument/2006/relationships/image" Target="../media/image98.png"/><Relationship Id="rId14" Type="http://schemas.openxmlformats.org/officeDocument/2006/relationships/image" Target="../media/image99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jpg"/><Relationship Id="rId3" Type="http://schemas.openxmlformats.org/officeDocument/2006/relationships/image" Target="../media/image110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jpg"/><Relationship Id="rId3" Type="http://schemas.openxmlformats.org/officeDocument/2006/relationships/image" Target="../media/image117.png"/><Relationship Id="rId4" Type="http://schemas.openxmlformats.org/officeDocument/2006/relationships/image" Target="../media/image118.jp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jpg"/><Relationship Id="rId8" Type="http://schemas.openxmlformats.org/officeDocument/2006/relationships/image" Target="../media/image128.jp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jpg"/><Relationship Id="rId3" Type="http://schemas.openxmlformats.org/officeDocument/2006/relationships/image" Target="../media/image136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jpg"/><Relationship Id="rId3" Type="http://schemas.openxmlformats.org/officeDocument/2006/relationships/image" Target="../media/image138.jpg"/><Relationship Id="rId4" Type="http://schemas.openxmlformats.org/officeDocument/2006/relationships/image" Target="../media/image139.jp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5.png"/><Relationship Id="rId17" Type="http://schemas.openxmlformats.org/officeDocument/2006/relationships/image" Target="../media/image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jpg"/><Relationship Id="rId3" Type="http://schemas.openxmlformats.org/officeDocument/2006/relationships/image" Target="../media/image152.jp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jpg"/><Relationship Id="rId3" Type="http://schemas.openxmlformats.org/officeDocument/2006/relationships/image" Target="../media/image160.jpg"/><Relationship Id="rId4" Type="http://schemas.openxmlformats.org/officeDocument/2006/relationships/image" Target="../media/image110.jpg"/><Relationship Id="rId5" Type="http://schemas.openxmlformats.org/officeDocument/2006/relationships/image" Target="../media/image161.jp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5.png"/><Relationship Id="rId16" Type="http://schemas.openxmlformats.org/officeDocument/2006/relationships/image" Target="../media/image6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jp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80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jpg"/><Relationship Id="rId8" Type="http://schemas.openxmlformats.org/officeDocument/2006/relationships/image" Target="../media/image5.png"/><Relationship Id="rId9" Type="http://schemas.openxmlformats.org/officeDocument/2006/relationships/image" Target="../media/image6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jpg"/><Relationship Id="rId12" Type="http://schemas.openxmlformats.org/officeDocument/2006/relationships/image" Target="../media/image5.png"/><Relationship Id="rId13" Type="http://schemas.openxmlformats.org/officeDocument/2006/relationships/image" Target="../media/image6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195.jpg"/><Relationship Id="rId4" Type="http://schemas.openxmlformats.org/officeDocument/2006/relationships/image" Target="../media/image196.jp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202.png"/><Relationship Id="rId4" Type="http://schemas.openxmlformats.org/officeDocument/2006/relationships/image" Target="../media/image203.jp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4.png"/><Relationship Id="rId3" Type="http://schemas.openxmlformats.org/officeDocument/2006/relationships/image" Target="../media/image205.jp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212.jp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4.png"/><Relationship Id="rId3" Type="http://schemas.openxmlformats.org/officeDocument/2006/relationships/image" Target="../media/image220.jpg"/><Relationship Id="rId4" Type="http://schemas.openxmlformats.org/officeDocument/2006/relationships/image" Target="../media/image221.jpg"/><Relationship Id="rId5" Type="http://schemas.openxmlformats.org/officeDocument/2006/relationships/image" Target="../media/image222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5.png"/><Relationship Id="rId9" Type="http://schemas.openxmlformats.org/officeDocument/2006/relationships/image" Target="../media/image6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7" Type="http://schemas.openxmlformats.org/officeDocument/2006/relationships/image" Target="../media/image227.png"/><Relationship Id="rId8" Type="http://schemas.openxmlformats.org/officeDocument/2006/relationships/image" Target="../media/image228.jp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9.jpg"/><Relationship Id="rId3" Type="http://schemas.openxmlformats.org/officeDocument/2006/relationships/image" Target="../media/image230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4.png"/><Relationship Id="rId3" Type="http://schemas.openxmlformats.org/officeDocument/2006/relationships/image" Target="../media/image231.jpg"/><Relationship Id="rId4" Type="http://schemas.openxmlformats.org/officeDocument/2006/relationships/image" Target="../media/image232.jp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235.jpg"/><Relationship Id="rId4" Type="http://schemas.openxmlformats.org/officeDocument/2006/relationships/image" Target="../media/image236.png"/><Relationship Id="rId5" Type="http://schemas.openxmlformats.org/officeDocument/2006/relationships/image" Target="../media/image237.png"/><Relationship Id="rId6" Type="http://schemas.openxmlformats.org/officeDocument/2006/relationships/image" Target="../media/image238.png"/><Relationship Id="rId7" Type="http://schemas.openxmlformats.org/officeDocument/2006/relationships/image" Target="../media/image239.png"/><Relationship Id="rId8" Type="http://schemas.openxmlformats.org/officeDocument/2006/relationships/image" Target="../media/image240.png"/><Relationship Id="rId9" Type="http://schemas.openxmlformats.org/officeDocument/2006/relationships/image" Target="../media/image241.png"/><Relationship Id="rId10" Type="http://schemas.openxmlformats.org/officeDocument/2006/relationships/image" Target="../media/image242.png"/><Relationship Id="rId11" Type="http://schemas.openxmlformats.org/officeDocument/2006/relationships/image" Target="../media/image5.png"/><Relationship Id="rId12" Type="http://schemas.openxmlformats.org/officeDocument/2006/relationships/image" Target="../media/image6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3.png"/><Relationship Id="rId3" Type="http://schemas.openxmlformats.org/officeDocument/2006/relationships/image" Target="../media/image244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jpg"/><Relationship Id="rId7" Type="http://schemas.openxmlformats.org/officeDocument/2006/relationships/image" Target="../media/image250.jpg"/><Relationship Id="rId8" Type="http://schemas.openxmlformats.org/officeDocument/2006/relationships/image" Target="../media/image5.png"/><Relationship Id="rId9" Type="http://schemas.openxmlformats.org/officeDocument/2006/relationships/image" Target="../media/image6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51.jp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jpg"/><Relationship Id="rId8" Type="http://schemas.openxmlformats.org/officeDocument/2006/relationships/image" Target="../media/image5.png"/><Relationship Id="rId9" Type="http://schemas.openxmlformats.org/officeDocument/2006/relationships/image" Target="../media/image6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56.png"/><Relationship Id="rId4" Type="http://schemas.openxmlformats.org/officeDocument/2006/relationships/image" Target="../media/image257.png"/><Relationship Id="rId5" Type="http://schemas.openxmlformats.org/officeDocument/2006/relationships/image" Target="../media/image258.png"/><Relationship Id="rId6" Type="http://schemas.openxmlformats.org/officeDocument/2006/relationships/image" Target="../media/image259.jpg"/><Relationship Id="rId7" Type="http://schemas.openxmlformats.org/officeDocument/2006/relationships/image" Target="../media/image260.jpg"/><Relationship Id="rId8" Type="http://schemas.openxmlformats.org/officeDocument/2006/relationships/image" Target="../media/image5.png"/><Relationship Id="rId9" Type="http://schemas.openxmlformats.org/officeDocument/2006/relationships/image" Target="../media/image6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1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5.png"/><Relationship Id="rId3" Type="http://schemas.openxmlformats.org/officeDocument/2006/relationships/image" Target="../media/image262.png"/><Relationship Id="rId4" Type="http://schemas.openxmlformats.org/officeDocument/2006/relationships/image" Target="../media/image263.png"/><Relationship Id="rId5" Type="http://schemas.openxmlformats.org/officeDocument/2006/relationships/image" Target="../media/image26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6.png"/><Relationship Id="rId3" Type="http://schemas.openxmlformats.org/officeDocument/2006/relationships/image" Target="../media/image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7.jp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2.png"/><Relationship Id="rId6" Type="http://schemas.openxmlformats.org/officeDocument/2006/relationships/image" Target="../media/image271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jpg"/><Relationship Id="rId11" Type="http://schemas.openxmlformats.org/officeDocument/2006/relationships/image" Target="../media/image5.png"/><Relationship Id="rId12" Type="http://schemas.openxmlformats.org/officeDocument/2006/relationships/image" Target="../media/image6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jp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jpg"/><Relationship Id="rId6" Type="http://schemas.openxmlformats.org/officeDocument/2006/relationships/image" Target="../media/image284.jp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7.png"/><Relationship Id="rId3" Type="http://schemas.openxmlformats.org/officeDocument/2006/relationships/image" Target="../media/image288.jp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Relationship Id="rId8" Type="http://schemas.openxmlformats.org/officeDocument/2006/relationships/image" Target="../media/image293.png"/><Relationship Id="rId9" Type="http://schemas.openxmlformats.org/officeDocument/2006/relationships/image" Target="../media/image294.png"/><Relationship Id="rId10" Type="http://schemas.openxmlformats.org/officeDocument/2006/relationships/image" Target="../media/image295.png"/><Relationship Id="rId11" Type="http://schemas.openxmlformats.org/officeDocument/2006/relationships/image" Target="../media/image296.png"/><Relationship Id="rId12" Type="http://schemas.openxmlformats.org/officeDocument/2006/relationships/image" Target="../media/image297.png"/><Relationship Id="rId13" Type="http://schemas.openxmlformats.org/officeDocument/2006/relationships/image" Target="../media/image298.png"/><Relationship Id="rId14" Type="http://schemas.openxmlformats.org/officeDocument/2006/relationships/image" Target="../media/image299.png"/><Relationship Id="rId15" Type="http://schemas.openxmlformats.org/officeDocument/2006/relationships/image" Target="../media/image300.png"/><Relationship Id="rId16" Type="http://schemas.openxmlformats.org/officeDocument/2006/relationships/image" Target="../media/image301.png"/><Relationship Id="rId17" Type="http://schemas.openxmlformats.org/officeDocument/2006/relationships/image" Target="../media/image302.png"/><Relationship Id="rId18" Type="http://schemas.openxmlformats.org/officeDocument/2006/relationships/image" Target="../media/image303.png"/><Relationship Id="rId19" Type="http://schemas.openxmlformats.org/officeDocument/2006/relationships/image" Target="../media/image304.png"/><Relationship Id="rId20" Type="http://schemas.openxmlformats.org/officeDocument/2006/relationships/image" Target="../media/image305.png"/><Relationship Id="rId21" Type="http://schemas.openxmlformats.org/officeDocument/2006/relationships/image" Target="../media/image5.png"/><Relationship Id="rId22" Type="http://schemas.openxmlformats.org/officeDocument/2006/relationships/image" Target="../media/image6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9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5.png"/><Relationship Id="rId13" Type="http://schemas.openxmlformats.org/officeDocument/2006/relationships/image" Target="../media/image6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jp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15.pn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8.png"/><Relationship Id="rId3" Type="http://schemas.openxmlformats.org/officeDocument/2006/relationships/image" Target="../media/image319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3" Type="http://schemas.openxmlformats.org/officeDocument/2006/relationships/image" Target="../media/image321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2.jpg"/><Relationship Id="rId3" Type="http://schemas.openxmlformats.org/officeDocument/2006/relationships/image" Target="../media/image160.jpg"/><Relationship Id="rId4" Type="http://schemas.openxmlformats.org/officeDocument/2006/relationships/image" Target="../media/image323.jpg"/><Relationship Id="rId5" Type="http://schemas.openxmlformats.org/officeDocument/2006/relationships/image" Target="../media/image324.jp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jpg"/><Relationship Id="rId3" Type="http://schemas.openxmlformats.org/officeDocument/2006/relationships/image" Target="../media/image329.jp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jp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jpg"/><Relationship Id="rId3" Type="http://schemas.openxmlformats.org/officeDocument/2006/relationships/image" Target="../media/image336.jpg"/><Relationship Id="rId4" Type="http://schemas.openxmlformats.org/officeDocument/2006/relationships/image" Target="../media/image337.jpg"/><Relationship Id="rId5" Type="http://schemas.openxmlformats.org/officeDocument/2006/relationships/image" Target="../media/image160.jpg"/><Relationship Id="rId6" Type="http://schemas.openxmlformats.org/officeDocument/2006/relationships/image" Target="../media/image338.png"/><Relationship Id="rId7" Type="http://schemas.openxmlformats.org/officeDocument/2006/relationships/image" Target="../media/image339.png"/><Relationship Id="rId8" Type="http://schemas.openxmlformats.org/officeDocument/2006/relationships/image" Target="../media/image340.pn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75.png"/><Relationship Id="rId4" Type="http://schemas.openxmlformats.org/officeDocument/2006/relationships/image" Target="../media/image343.jp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44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7.png"/><Relationship Id="rId3" Type="http://schemas.openxmlformats.org/officeDocument/2006/relationships/image" Target="../media/image348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Relationship Id="rId9" Type="http://schemas.openxmlformats.org/officeDocument/2006/relationships/image" Target="../media/image355.jpg"/><Relationship Id="rId10" Type="http://schemas.openxmlformats.org/officeDocument/2006/relationships/image" Target="../media/image5.png"/><Relationship Id="rId11" Type="http://schemas.openxmlformats.org/officeDocument/2006/relationships/image" Target="../media/image6.pn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8.png"/><Relationship Id="rId3" Type="http://schemas.openxmlformats.org/officeDocument/2006/relationships/image" Target="../media/image359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0.jpg"/><Relationship Id="rId3" Type="http://schemas.openxmlformats.org/officeDocument/2006/relationships/image" Target="../media/image361.png"/><Relationship Id="rId4" Type="http://schemas.openxmlformats.org/officeDocument/2006/relationships/image" Target="../media/image362.png"/><Relationship Id="rId5" Type="http://schemas.openxmlformats.org/officeDocument/2006/relationships/image" Target="../media/image363.png"/><Relationship Id="rId6" Type="http://schemas.openxmlformats.org/officeDocument/2006/relationships/image" Target="../media/image364.jp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8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Relationship Id="rId11" Type="http://schemas.openxmlformats.org/officeDocument/2006/relationships/image" Target="../media/image373.png"/><Relationship Id="rId12" Type="http://schemas.openxmlformats.org/officeDocument/2006/relationships/image" Target="../media/image374.png"/><Relationship Id="rId13" Type="http://schemas.openxmlformats.org/officeDocument/2006/relationships/image" Target="../media/image375.png"/><Relationship Id="rId14" Type="http://schemas.openxmlformats.org/officeDocument/2006/relationships/image" Target="../media/image376.png"/><Relationship Id="rId15" Type="http://schemas.openxmlformats.org/officeDocument/2006/relationships/image" Target="../media/image377.jpg"/><Relationship Id="rId16" Type="http://schemas.openxmlformats.org/officeDocument/2006/relationships/image" Target="../media/image5.png"/><Relationship Id="rId17" Type="http://schemas.openxmlformats.org/officeDocument/2006/relationships/image" Target="../media/image6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Relationship Id="rId3" Type="http://schemas.openxmlformats.org/officeDocument/2006/relationships/image" Target="../media/image379.jpg"/><Relationship Id="rId4" Type="http://schemas.openxmlformats.org/officeDocument/2006/relationships/image" Target="../media/image380.jpg"/><Relationship Id="rId5" Type="http://schemas.openxmlformats.org/officeDocument/2006/relationships/image" Target="../media/image381.jpg"/><Relationship Id="rId6" Type="http://schemas.openxmlformats.org/officeDocument/2006/relationships/image" Target="../media/image275.png"/><Relationship Id="rId7" Type="http://schemas.openxmlformats.org/officeDocument/2006/relationships/image" Target="../media/image382.png"/><Relationship Id="rId8" Type="http://schemas.openxmlformats.org/officeDocument/2006/relationships/image" Target="../media/image383.png"/><Relationship Id="rId9" Type="http://schemas.openxmlformats.org/officeDocument/2006/relationships/image" Target="../media/image384.png"/><Relationship Id="rId10" Type="http://schemas.openxmlformats.org/officeDocument/2006/relationships/image" Target="../media/image5.png"/><Relationship Id="rId11" Type="http://schemas.openxmlformats.org/officeDocument/2006/relationships/image" Target="../media/image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jpg"/><Relationship Id="rId9" Type="http://schemas.openxmlformats.org/officeDocument/2006/relationships/image" Target="../media/image5.png"/><Relationship Id="rId10" Type="http://schemas.openxmlformats.org/officeDocument/2006/relationships/image" Target="../media/image6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jpg"/><Relationship Id="rId7" Type="http://schemas.openxmlformats.org/officeDocument/2006/relationships/image" Target="../media/image390.jpg"/><Relationship Id="rId8" Type="http://schemas.openxmlformats.org/officeDocument/2006/relationships/image" Target="../media/image391.jpg"/><Relationship Id="rId9" Type="http://schemas.openxmlformats.org/officeDocument/2006/relationships/image" Target="../media/image392.jpg"/><Relationship Id="rId10" Type="http://schemas.openxmlformats.org/officeDocument/2006/relationships/image" Target="../media/image393.jpg"/><Relationship Id="rId11" Type="http://schemas.openxmlformats.org/officeDocument/2006/relationships/image" Target="../media/image394.png"/><Relationship Id="rId12" Type="http://schemas.openxmlformats.org/officeDocument/2006/relationships/image" Target="../media/image395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398.jpg"/><Relationship Id="rId16" Type="http://schemas.openxmlformats.org/officeDocument/2006/relationships/image" Target="../media/image399.jpg"/><Relationship Id="rId17" Type="http://schemas.openxmlformats.org/officeDocument/2006/relationships/image" Target="../media/image5.png"/><Relationship Id="rId18" Type="http://schemas.openxmlformats.org/officeDocument/2006/relationships/image" Target="../media/image6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8.png"/><Relationship Id="rId3" Type="http://schemas.openxmlformats.org/officeDocument/2006/relationships/image" Target="../media/image400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403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5" cy="7559801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43197" y="4749876"/>
            <a:ext cx="2143760" cy="699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휴먼편지체"/>
                <a:cs typeface="휴먼편지체"/>
              </a:rPr>
              <a:t>차경진</a:t>
            </a:r>
            <a:r>
              <a:rPr dirty="0" sz="2400" spc="-330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2400" spc="509">
                <a:solidFill>
                  <a:srgbClr val="FFFFFF"/>
                </a:solidFill>
                <a:latin typeface="휴먼편지체"/>
                <a:cs typeface="휴먼편지체"/>
              </a:rPr>
              <a:t>교수</a:t>
            </a:r>
            <a:endParaRPr sz="2400">
              <a:latin typeface="휴먼편지체"/>
              <a:cs typeface="휴먼편지체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2000" spc="-220">
                <a:solidFill>
                  <a:srgbClr val="FFFFFF"/>
                </a:solidFill>
                <a:latin typeface="휴먼엑스포"/>
                <a:cs typeface="휴먼엑스포"/>
              </a:rPr>
              <a:t>한양대학교</a:t>
            </a:r>
            <a:r>
              <a:rPr dirty="0" sz="2000" spc="-330">
                <a:solidFill>
                  <a:srgbClr val="FFFFFF"/>
                </a:solidFill>
                <a:latin typeface="휴먼엑스포"/>
                <a:cs typeface="휴먼엑스포"/>
              </a:rPr>
              <a:t> </a:t>
            </a:r>
            <a:r>
              <a:rPr dirty="0" sz="2000" spc="-170">
                <a:solidFill>
                  <a:srgbClr val="FFFFFF"/>
                </a:solidFill>
                <a:latin typeface="휴먼엑스포"/>
                <a:cs typeface="휴먼엑스포"/>
              </a:rPr>
              <a:t>경영대학</a:t>
            </a:r>
            <a:endParaRPr sz="2000">
              <a:latin typeface="휴먼엑스포"/>
              <a:cs typeface="휴먼엑스포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2738" y="2264410"/>
            <a:ext cx="5502275" cy="2037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65" b="0">
                <a:latin typeface="휴먼편지체"/>
                <a:cs typeface="휴먼편지체"/>
              </a:rPr>
              <a:t>CES</a:t>
            </a:r>
            <a:r>
              <a:rPr dirty="0" sz="6600" spc="-1075" b="0">
                <a:latin typeface="휴먼편지체"/>
                <a:cs typeface="휴먼편지체"/>
              </a:rPr>
              <a:t> </a:t>
            </a:r>
            <a:r>
              <a:rPr dirty="0" sz="6600" spc="345" b="0">
                <a:latin typeface="휴먼편지체"/>
                <a:cs typeface="휴먼편지체"/>
              </a:rPr>
              <a:t>2025로</a:t>
            </a:r>
            <a:r>
              <a:rPr dirty="0" sz="6600" spc="-1090" b="0">
                <a:latin typeface="휴먼편지체"/>
                <a:cs typeface="휴먼편지체"/>
              </a:rPr>
              <a:t> </a:t>
            </a:r>
            <a:r>
              <a:rPr dirty="0" sz="6600" spc="1420" b="0">
                <a:latin typeface="휴먼편지체"/>
                <a:cs typeface="휴먼편지체"/>
              </a:rPr>
              <a:t>본</a:t>
            </a:r>
            <a:endParaRPr sz="6600">
              <a:latin typeface="휴먼편지체"/>
              <a:cs typeface="휴먼편지체"/>
            </a:endParaRPr>
          </a:p>
          <a:p>
            <a:pPr marL="12700">
              <a:lnSpc>
                <a:spcPct val="100000"/>
              </a:lnSpc>
            </a:pPr>
            <a:r>
              <a:rPr dirty="0" sz="6600" spc="55" b="0">
                <a:latin typeface="휴먼편지체"/>
                <a:cs typeface="휴먼편지체"/>
              </a:rPr>
              <a:t>미래산업</a:t>
            </a:r>
            <a:r>
              <a:rPr dirty="0" sz="6600" spc="-1090" b="0">
                <a:latin typeface="휴먼편지체"/>
                <a:cs typeface="휴먼편지체"/>
              </a:rPr>
              <a:t> </a:t>
            </a:r>
            <a:r>
              <a:rPr dirty="0" sz="6600" spc="955" b="0">
                <a:latin typeface="휴먼편지체"/>
                <a:cs typeface="휴먼편지체"/>
              </a:rPr>
              <a:t>트렌드</a:t>
            </a:r>
            <a:endParaRPr sz="6600">
              <a:latin typeface="휴먼편지체"/>
              <a:cs typeface="휴먼편지체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937056" y="5641282"/>
            <a:ext cx="1118870" cy="1397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dirty="0" sz="1800" spc="-185">
                <a:solidFill>
                  <a:srgbClr val="FFFFFF"/>
                </a:solidFill>
                <a:latin typeface="휴먼모음T"/>
                <a:cs typeface="휴먼모음T"/>
              </a:rPr>
              <a:t>[</a:t>
            </a:r>
            <a:r>
              <a:rPr dirty="0" sz="1800" spc="-680">
                <a:solidFill>
                  <a:srgbClr val="FFFFFF"/>
                </a:solidFill>
                <a:latin typeface="휴먼모음T"/>
                <a:cs typeface="휴먼모음T"/>
              </a:rPr>
              <a:t> </a:t>
            </a:r>
            <a:r>
              <a:rPr dirty="0" sz="1800" spc="-220">
                <a:solidFill>
                  <a:srgbClr val="FFFFFF"/>
                </a:solidFill>
                <a:latin typeface="휴먼모음T"/>
                <a:cs typeface="휴먼모음T"/>
              </a:rPr>
              <a:t>N</a:t>
            </a:r>
            <a:r>
              <a:rPr dirty="0" sz="1800" spc="-690">
                <a:solidFill>
                  <a:srgbClr val="FFFFFF"/>
                </a:solidFill>
                <a:latin typeface="휴먼모음T"/>
                <a:cs typeface="휴먼모음T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휴먼모음T"/>
                <a:cs typeface="휴먼모음T"/>
              </a:rPr>
              <a:t>O.</a:t>
            </a:r>
            <a:r>
              <a:rPr dirty="0" sz="1800" spc="-685">
                <a:solidFill>
                  <a:srgbClr val="FFFFFF"/>
                </a:solidFill>
                <a:latin typeface="휴먼모음T"/>
                <a:cs typeface="휴먼모음T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휴먼모음T"/>
                <a:cs typeface="휴먼모음T"/>
              </a:rPr>
              <a:t>246</a:t>
            </a:r>
            <a:r>
              <a:rPr dirty="0" sz="1800" spc="-685">
                <a:solidFill>
                  <a:srgbClr val="FFFFFF"/>
                </a:solidFill>
                <a:latin typeface="휴먼모음T"/>
                <a:cs typeface="휴먼모음T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휴먼모음T"/>
                <a:cs typeface="휴먼모음T"/>
              </a:rPr>
              <a:t>]</a:t>
            </a:r>
            <a:endParaRPr sz="1800">
              <a:latin typeface="휴먼모음T"/>
              <a:cs typeface="휴먼모음T"/>
            </a:endParaRPr>
          </a:p>
          <a:p>
            <a:pPr marL="12700">
              <a:lnSpc>
                <a:spcPct val="100000"/>
              </a:lnSpc>
            </a:pPr>
            <a:r>
              <a:rPr dirty="0" sz="1800" spc="165">
                <a:solidFill>
                  <a:srgbClr val="FFFFFF"/>
                </a:solidFill>
                <a:latin typeface="휴먼편지체"/>
                <a:cs typeface="휴먼편지체"/>
              </a:rPr>
              <a:t>20</a:t>
            </a:r>
            <a:r>
              <a:rPr dirty="0" sz="1800" spc="-425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휴먼편지체"/>
                <a:cs typeface="휴먼편지체"/>
              </a:rPr>
              <a:t>25</a:t>
            </a:r>
            <a:r>
              <a:rPr dirty="0" sz="1800" spc="-425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260">
                <a:solidFill>
                  <a:srgbClr val="FFFFFF"/>
                </a:solidFill>
                <a:latin typeface="휴먼편지체"/>
                <a:cs typeface="휴먼편지체"/>
              </a:rPr>
              <a:t>.2</a:t>
            </a:r>
            <a:r>
              <a:rPr dirty="0" sz="1800" spc="-420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휴먼편지체"/>
                <a:cs typeface="휴먼편지체"/>
              </a:rPr>
              <a:t>월</a:t>
            </a:r>
            <a:endParaRPr sz="1800">
              <a:latin typeface="휴먼편지체"/>
              <a:cs typeface="휴먼편지체"/>
            </a:endParaRPr>
          </a:p>
          <a:p>
            <a:pPr algn="r" marL="146685" marR="5080" indent="480695">
              <a:lnSpc>
                <a:spcPct val="100000"/>
              </a:lnSpc>
            </a:pPr>
            <a:r>
              <a:rPr dirty="0" sz="1800" spc="-40">
                <a:solidFill>
                  <a:srgbClr val="FFFFFF"/>
                </a:solidFill>
                <a:latin typeface="휴먼편지체"/>
                <a:cs typeface="휴먼편지체"/>
              </a:rPr>
              <a:t>C</a:t>
            </a:r>
            <a:r>
              <a:rPr dirty="0" sz="1800" spc="-420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휴먼편지체"/>
                <a:cs typeface="휴먼편지체"/>
              </a:rPr>
              <a:t>EO </a:t>
            </a:r>
            <a:r>
              <a:rPr dirty="0" sz="1800" spc="-105">
                <a:solidFill>
                  <a:srgbClr val="FFFFFF"/>
                </a:solidFill>
                <a:latin typeface="휴먼편지체"/>
                <a:cs typeface="휴먼편지체"/>
              </a:rPr>
              <a:t>IN</a:t>
            </a:r>
            <a:r>
              <a:rPr dirty="0" sz="1800" spc="-415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150">
                <a:solidFill>
                  <a:srgbClr val="FFFFFF"/>
                </a:solidFill>
                <a:latin typeface="휴먼편지체"/>
                <a:cs typeface="휴먼편지체"/>
              </a:rPr>
              <a:t>SIG</a:t>
            </a:r>
            <a:r>
              <a:rPr dirty="0" sz="1800" spc="-415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-155">
                <a:solidFill>
                  <a:srgbClr val="FFFFFF"/>
                </a:solidFill>
                <a:latin typeface="휴먼편지체"/>
                <a:cs typeface="휴먼편지체"/>
              </a:rPr>
              <a:t>H</a:t>
            </a:r>
            <a:r>
              <a:rPr dirty="0" sz="1800" spc="-415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-310">
                <a:solidFill>
                  <a:srgbClr val="FFFFFF"/>
                </a:solidFill>
                <a:latin typeface="휴먼편지체"/>
                <a:cs typeface="휴먼편지체"/>
              </a:rPr>
              <a:t>T </a:t>
            </a:r>
            <a:r>
              <a:rPr dirty="0" sz="1800" spc="-100">
                <a:solidFill>
                  <a:srgbClr val="FFFFFF"/>
                </a:solidFill>
                <a:latin typeface="휴먼편지체"/>
                <a:cs typeface="휴먼편지체"/>
              </a:rPr>
              <a:t>F</a:t>
            </a:r>
            <a:r>
              <a:rPr dirty="0" sz="1800" spc="-420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휴먼편지체"/>
                <a:cs typeface="휴먼편지체"/>
              </a:rPr>
              <a:t>OR</a:t>
            </a:r>
            <a:r>
              <a:rPr dirty="0" sz="1800" spc="-415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휴먼편지체"/>
                <a:cs typeface="휴먼편지체"/>
              </a:rPr>
              <a:t>UM </a:t>
            </a:r>
            <a:endParaRPr sz="1800">
              <a:latin typeface="휴먼편지체"/>
              <a:cs typeface="휴먼편지체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17680" y="445770"/>
              <a:ext cx="1125461" cy="17830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3681" y="368820"/>
              <a:ext cx="1606295" cy="25525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81884"/>
              <a:ext cx="13440156" cy="46779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35964" y="2881883"/>
              <a:ext cx="10862310" cy="1074420"/>
            </a:xfrm>
            <a:custGeom>
              <a:avLst/>
              <a:gdLst/>
              <a:ahLst/>
              <a:cxnLst/>
              <a:rect l="l" t="t" r="r" b="b"/>
              <a:pathLst>
                <a:path w="10862310" h="1074420">
                  <a:moveTo>
                    <a:pt x="1074420" y="537210"/>
                  </a:moveTo>
                  <a:lnTo>
                    <a:pt x="1072222" y="488315"/>
                  </a:lnTo>
                  <a:lnTo>
                    <a:pt x="1065758" y="440651"/>
                  </a:lnTo>
                  <a:lnTo>
                    <a:pt x="1055230" y="394398"/>
                  </a:lnTo>
                  <a:lnTo>
                    <a:pt x="1040803" y="349770"/>
                  </a:lnTo>
                  <a:lnTo>
                    <a:pt x="1022692" y="306920"/>
                  </a:lnTo>
                  <a:lnTo>
                    <a:pt x="1001064" y="266077"/>
                  </a:lnTo>
                  <a:lnTo>
                    <a:pt x="976134" y="227406"/>
                  </a:lnTo>
                  <a:lnTo>
                    <a:pt x="948067" y="191096"/>
                  </a:lnTo>
                  <a:lnTo>
                    <a:pt x="917067" y="157353"/>
                  </a:lnTo>
                  <a:lnTo>
                    <a:pt x="883323" y="126352"/>
                  </a:lnTo>
                  <a:lnTo>
                    <a:pt x="847013" y="98285"/>
                  </a:lnTo>
                  <a:lnTo>
                    <a:pt x="808342" y="73355"/>
                  </a:lnTo>
                  <a:lnTo>
                    <a:pt x="767499" y="51727"/>
                  </a:lnTo>
                  <a:lnTo>
                    <a:pt x="724649" y="33616"/>
                  </a:lnTo>
                  <a:lnTo>
                    <a:pt x="680021" y="19189"/>
                  </a:lnTo>
                  <a:lnTo>
                    <a:pt x="633768" y="8661"/>
                  </a:lnTo>
                  <a:lnTo>
                    <a:pt x="586105" y="2197"/>
                  </a:lnTo>
                  <a:lnTo>
                    <a:pt x="537210" y="0"/>
                  </a:lnTo>
                  <a:lnTo>
                    <a:pt x="488302" y="2197"/>
                  </a:lnTo>
                  <a:lnTo>
                    <a:pt x="440639" y="8661"/>
                  </a:lnTo>
                  <a:lnTo>
                    <a:pt x="394385" y="19189"/>
                  </a:lnTo>
                  <a:lnTo>
                    <a:pt x="349758" y="33616"/>
                  </a:lnTo>
                  <a:lnTo>
                    <a:pt x="306908" y="51727"/>
                  </a:lnTo>
                  <a:lnTo>
                    <a:pt x="266065" y="73355"/>
                  </a:lnTo>
                  <a:lnTo>
                    <a:pt x="227393" y="98285"/>
                  </a:lnTo>
                  <a:lnTo>
                    <a:pt x="191084" y="126352"/>
                  </a:lnTo>
                  <a:lnTo>
                    <a:pt x="157340" y="157353"/>
                  </a:lnTo>
                  <a:lnTo>
                    <a:pt x="126339" y="191096"/>
                  </a:lnTo>
                  <a:lnTo>
                    <a:pt x="98272" y="227406"/>
                  </a:lnTo>
                  <a:lnTo>
                    <a:pt x="73342" y="266077"/>
                  </a:lnTo>
                  <a:lnTo>
                    <a:pt x="51714" y="306920"/>
                  </a:lnTo>
                  <a:lnTo>
                    <a:pt x="33604" y="349770"/>
                  </a:lnTo>
                  <a:lnTo>
                    <a:pt x="19177" y="394398"/>
                  </a:lnTo>
                  <a:lnTo>
                    <a:pt x="8648" y="440651"/>
                  </a:lnTo>
                  <a:lnTo>
                    <a:pt x="2184" y="488315"/>
                  </a:lnTo>
                  <a:lnTo>
                    <a:pt x="0" y="537210"/>
                  </a:lnTo>
                  <a:lnTo>
                    <a:pt x="2184" y="586117"/>
                  </a:lnTo>
                  <a:lnTo>
                    <a:pt x="8648" y="633780"/>
                  </a:lnTo>
                  <a:lnTo>
                    <a:pt x="19177" y="680034"/>
                  </a:lnTo>
                  <a:lnTo>
                    <a:pt x="33604" y="724662"/>
                  </a:lnTo>
                  <a:lnTo>
                    <a:pt x="51714" y="767511"/>
                  </a:lnTo>
                  <a:lnTo>
                    <a:pt x="73342" y="808355"/>
                  </a:lnTo>
                  <a:lnTo>
                    <a:pt x="98272" y="847026"/>
                  </a:lnTo>
                  <a:lnTo>
                    <a:pt x="126339" y="883335"/>
                  </a:lnTo>
                  <a:lnTo>
                    <a:pt x="157340" y="917079"/>
                  </a:lnTo>
                  <a:lnTo>
                    <a:pt x="191084" y="948080"/>
                  </a:lnTo>
                  <a:lnTo>
                    <a:pt x="227393" y="976147"/>
                  </a:lnTo>
                  <a:lnTo>
                    <a:pt x="266065" y="1001077"/>
                  </a:lnTo>
                  <a:lnTo>
                    <a:pt x="306908" y="1022705"/>
                  </a:lnTo>
                  <a:lnTo>
                    <a:pt x="349758" y="1040815"/>
                  </a:lnTo>
                  <a:lnTo>
                    <a:pt x="394385" y="1055243"/>
                  </a:lnTo>
                  <a:lnTo>
                    <a:pt x="440639" y="1065771"/>
                  </a:lnTo>
                  <a:lnTo>
                    <a:pt x="488302" y="1072235"/>
                  </a:lnTo>
                  <a:lnTo>
                    <a:pt x="537210" y="1074420"/>
                  </a:lnTo>
                  <a:lnTo>
                    <a:pt x="586105" y="1072235"/>
                  </a:lnTo>
                  <a:lnTo>
                    <a:pt x="633768" y="1065771"/>
                  </a:lnTo>
                  <a:lnTo>
                    <a:pt x="680021" y="1055243"/>
                  </a:lnTo>
                  <a:lnTo>
                    <a:pt x="724649" y="1040815"/>
                  </a:lnTo>
                  <a:lnTo>
                    <a:pt x="767499" y="1022705"/>
                  </a:lnTo>
                  <a:lnTo>
                    <a:pt x="808342" y="1001077"/>
                  </a:lnTo>
                  <a:lnTo>
                    <a:pt x="847013" y="976147"/>
                  </a:lnTo>
                  <a:lnTo>
                    <a:pt x="883323" y="948080"/>
                  </a:lnTo>
                  <a:lnTo>
                    <a:pt x="917067" y="917079"/>
                  </a:lnTo>
                  <a:lnTo>
                    <a:pt x="948067" y="883335"/>
                  </a:lnTo>
                  <a:lnTo>
                    <a:pt x="976134" y="847026"/>
                  </a:lnTo>
                  <a:lnTo>
                    <a:pt x="1001064" y="808355"/>
                  </a:lnTo>
                  <a:lnTo>
                    <a:pt x="1022692" y="767511"/>
                  </a:lnTo>
                  <a:lnTo>
                    <a:pt x="1040803" y="724662"/>
                  </a:lnTo>
                  <a:lnTo>
                    <a:pt x="1055230" y="680034"/>
                  </a:lnTo>
                  <a:lnTo>
                    <a:pt x="1065758" y="633780"/>
                  </a:lnTo>
                  <a:lnTo>
                    <a:pt x="1072222" y="586117"/>
                  </a:lnTo>
                  <a:lnTo>
                    <a:pt x="1074420" y="537210"/>
                  </a:lnTo>
                  <a:close/>
                </a:path>
                <a:path w="10862310" h="1074420">
                  <a:moveTo>
                    <a:pt x="3086862" y="537210"/>
                  </a:moveTo>
                  <a:lnTo>
                    <a:pt x="3084665" y="488315"/>
                  </a:lnTo>
                  <a:lnTo>
                    <a:pt x="3078200" y="440651"/>
                  </a:lnTo>
                  <a:lnTo>
                    <a:pt x="3067672" y="394398"/>
                  </a:lnTo>
                  <a:lnTo>
                    <a:pt x="3053245" y="349770"/>
                  </a:lnTo>
                  <a:lnTo>
                    <a:pt x="3035135" y="306920"/>
                  </a:lnTo>
                  <a:lnTo>
                    <a:pt x="3013506" y="266077"/>
                  </a:lnTo>
                  <a:lnTo>
                    <a:pt x="2988576" y="227406"/>
                  </a:lnTo>
                  <a:lnTo>
                    <a:pt x="2960509" y="191096"/>
                  </a:lnTo>
                  <a:lnTo>
                    <a:pt x="2929509" y="157353"/>
                  </a:lnTo>
                  <a:lnTo>
                    <a:pt x="2895765" y="126352"/>
                  </a:lnTo>
                  <a:lnTo>
                    <a:pt x="2859455" y="98285"/>
                  </a:lnTo>
                  <a:lnTo>
                    <a:pt x="2820784" y="73355"/>
                  </a:lnTo>
                  <a:lnTo>
                    <a:pt x="2779941" y="51727"/>
                  </a:lnTo>
                  <a:lnTo>
                    <a:pt x="2737091" y="33616"/>
                  </a:lnTo>
                  <a:lnTo>
                    <a:pt x="2692463" y="19189"/>
                  </a:lnTo>
                  <a:lnTo>
                    <a:pt x="2646210" y="8661"/>
                  </a:lnTo>
                  <a:lnTo>
                    <a:pt x="2598547" y="2197"/>
                  </a:lnTo>
                  <a:lnTo>
                    <a:pt x="2549652" y="0"/>
                  </a:lnTo>
                  <a:lnTo>
                    <a:pt x="2500744" y="2197"/>
                  </a:lnTo>
                  <a:lnTo>
                    <a:pt x="2453081" y="8661"/>
                  </a:lnTo>
                  <a:lnTo>
                    <a:pt x="2406827" y="19189"/>
                  </a:lnTo>
                  <a:lnTo>
                    <a:pt x="2362200" y="33616"/>
                  </a:lnTo>
                  <a:lnTo>
                    <a:pt x="2319350" y="51727"/>
                  </a:lnTo>
                  <a:lnTo>
                    <a:pt x="2278507" y="73355"/>
                  </a:lnTo>
                  <a:lnTo>
                    <a:pt x="2239835" y="98285"/>
                  </a:lnTo>
                  <a:lnTo>
                    <a:pt x="2203526" y="126352"/>
                  </a:lnTo>
                  <a:lnTo>
                    <a:pt x="2169782" y="157353"/>
                  </a:lnTo>
                  <a:lnTo>
                    <a:pt x="2138781" y="191096"/>
                  </a:lnTo>
                  <a:lnTo>
                    <a:pt x="2110714" y="227406"/>
                  </a:lnTo>
                  <a:lnTo>
                    <a:pt x="2085784" y="266077"/>
                  </a:lnTo>
                  <a:lnTo>
                    <a:pt x="2064156" y="306920"/>
                  </a:lnTo>
                  <a:lnTo>
                    <a:pt x="2046046" y="349770"/>
                  </a:lnTo>
                  <a:lnTo>
                    <a:pt x="2031619" y="394398"/>
                  </a:lnTo>
                  <a:lnTo>
                    <a:pt x="2021090" y="440651"/>
                  </a:lnTo>
                  <a:lnTo>
                    <a:pt x="2014626" y="488315"/>
                  </a:lnTo>
                  <a:lnTo>
                    <a:pt x="2012442" y="537210"/>
                  </a:lnTo>
                  <a:lnTo>
                    <a:pt x="2014626" y="586117"/>
                  </a:lnTo>
                  <a:lnTo>
                    <a:pt x="2021090" y="633780"/>
                  </a:lnTo>
                  <a:lnTo>
                    <a:pt x="2031619" y="680034"/>
                  </a:lnTo>
                  <a:lnTo>
                    <a:pt x="2046046" y="724662"/>
                  </a:lnTo>
                  <a:lnTo>
                    <a:pt x="2064156" y="767511"/>
                  </a:lnTo>
                  <a:lnTo>
                    <a:pt x="2085784" y="808355"/>
                  </a:lnTo>
                  <a:lnTo>
                    <a:pt x="2110714" y="847026"/>
                  </a:lnTo>
                  <a:lnTo>
                    <a:pt x="2138781" y="883335"/>
                  </a:lnTo>
                  <a:lnTo>
                    <a:pt x="2169782" y="917079"/>
                  </a:lnTo>
                  <a:lnTo>
                    <a:pt x="2203526" y="948080"/>
                  </a:lnTo>
                  <a:lnTo>
                    <a:pt x="2239835" y="976147"/>
                  </a:lnTo>
                  <a:lnTo>
                    <a:pt x="2278507" y="1001077"/>
                  </a:lnTo>
                  <a:lnTo>
                    <a:pt x="2319350" y="1022705"/>
                  </a:lnTo>
                  <a:lnTo>
                    <a:pt x="2362200" y="1040815"/>
                  </a:lnTo>
                  <a:lnTo>
                    <a:pt x="2406827" y="1055243"/>
                  </a:lnTo>
                  <a:lnTo>
                    <a:pt x="2453081" y="1065771"/>
                  </a:lnTo>
                  <a:lnTo>
                    <a:pt x="2500744" y="1072235"/>
                  </a:lnTo>
                  <a:lnTo>
                    <a:pt x="2549652" y="1074420"/>
                  </a:lnTo>
                  <a:lnTo>
                    <a:pt x="2598547" y="1072235"/>
                  </a:lnTo>
                  <a:lnTo>
                    <a:pt x="2646210" y="1065771"/>
                  </a:lnTo>
                  <a:lnTo>
                    <a:pt x="2692463" y="1055243"/>
                  </a:lnTo>
                  <a:lnTo>
                    <a:pt x="2737091" y="1040815"/>
                  </a:lnTo>
                  <a:lnTo>
                    <a:pt x="2779941" y="1022705"/>
                  </a:lnTo>
                  <a:lnTo>
                    <a:pt x="2820784" y="1001077"/>
                  </a:lnTo>
                  <a:lnTo>
                    <a:pt x="2859455" y="976147"/>
                  </a:lnTo>
                  <a:lnTo>
                    <a:pt x="2895765" y="948080"/>
                  </a:lnTo>
                  <a:lnTo>
                    <a:pt x="2929509" y="917079"/>
                  </a:lnTo>
                  <a:lnTo>
                    <a:pt x="2960509" y="883335"/>
                  </a:lnTo>
                  <a:lnTo>
                    <a:pt x="2988576" y="847026"/>
                  </a:lnTo>
                  <a:lnTo>
                    <a:pt x="3013506" y="808355"/>
                  </a:lnTo>
                  <a:lnTo>
                    <a:pt x="3035135" y="767511"/>
                  </a:lnTo>
                  <a:lnTo>
                    <a:pt x="3053245" y="724662"/>
                  </a:lnTo>
                  <a:lnTo>
                    <a:pt x="3067672" y="680034"/>
                  </a:lnTo>
                  <a:lnTo>
                    <a:pt x="3078200" y="633780"/>
                  </a:lnTo>
                  <a:lnTo>
                    <a:pt x="3084665" y="586117"/>
                  </a:lnTo>
                  <a:lnTo>
                    <a:pt x="3086862" y="537210"/>
                  </a:lnTo>
                  <a:close/>
                </a:path>
                <a:path w="10862310" h="1074420">
                  <a:moveTo>
                    <a:pt x="8940546" y="537210"/>
                  </a:moveTo>
                  <a:lnTo>
                    <a:pt x="8938349" y="488315"/>
                  </a:lnTo>
                  <a:lnTo>
                    <a:pt x="8931885" y="440651"/>
                  </a:lnTo>
                  <a:lnTo>
                    <a:pt x="8921356" y="394398"/>
                  </a:lnTo>
                  <a:lnTo>
                    <a:pt x="8906929" y="349770"/>
                  </a:lnTo>
                  <a:lnTo>
                    <a:pt x="8888819" y="306920"/>
                  </a:lnTo>
                  <a:lnTo>
                    <a:pt x="8867191" y="266077"/>
                  </a:lnTo>
                  <a:lnTo>
                    <a:pt x="8842261" y="227406"/>
                  </a:lnTo>
                  <a:lnTo>
                    <a:pt x="8814194" y="191096"/>
                  </a:lnTo>
                  <a:lnTo>
                    <a:pt x="8783193" y="157353"/>
                  </a:lnTo>
                  <a:lnTo>
                    <a:pt x="8749449" y="126352"/>
                  </a:lnTo>
                  <a:lnTo>
                    <a:pt x="8713140" y="98285"/>
                  </a:lnTo>
                  <a:lnTo>
                    <a:pt x="8674468" y="73355"/>
                  </a:lnTo>
                  <a:lnTo>
                    <a:pt x="8633625" y="51727"/>
                  </a:lnTo>
                  <a:lnTo>
                    <a:pt x="8590775" y="33616"/>
                  </a:lnTo>
                  <a:lnTo>
                    <a:pt x="8546147" y="19189"/>
                  </a:lnTo>
                  <a:lnTo>
                    <a:pt x="8499894" y="8661"/>
                  </a:lnTo>
                  <a:lnTo>
                    <a:pt x="8452231" y="2197"/>
                  </a:lnTo>
                  <a:lnTo>
                    <a:pt x="8403336" y="0"/>
                  </a:lnTo>
                  <a:lnTo>
                    <a:pt x="8354428" y="2197"/>
                  </a:lnTo>
                  <a:lnTo>
                    <a:pt x="8306765" y="8661"/>
                  </a:lnTo>
                  <a:lnTo>
                    <a:pt x="8260512" y="19189"/>
                  </a:lnTo>
                  <a:lnTo>
                    <a:pt x="8215884" y="33616"/>
                  </a:lnTo>
                  <a:lnTo>
                    <a:pt x="8173034" y="51727"/>
                  </a:lnTo>
                  <a:lnTo>
                    <a:pt x="8132191" y="73355"/>
                  </a:lnTo>
                  <a:lnTo>
                    <a:pt x="8093519" y="98285"/>
                  </a:lnTo>
                  <a:lnTo>
                    <a:pt x="8057210" y="126352"/>
                  </a:lnTo>
                  <a:lnTo>
                    <a:pt x="8023466" y="157353"/>
                  </a:lnTo>
                  <a:lnTo>
                    <a:pt x="7992465" y="191096"/>
                  </a:lnTo>
                  <a:lnTo>
                    <a:pt x="7964398" y="227406"/>
                  </a:lnTo>
                  <a:lnTo>
                    <a:pt x="7939468" y="266077"/>
                  </a:lnTo>
                  <a:lnTo>
                    <a:pt x="7917840" y="306920"/>
                  </a:lnTo>
                  <a:lnTo>
                    <a:pt x="7899730" y="349770"/>
                  </a:lnTo>
                  <a:lnTo>
                    <a:pt x="7885303" y="394398"/>
                  </a:lnTo>
                  <a:lnTo>
                    <a:pt x="7874775" y="440651"/>
                  </a:lnTo>
                  <a:lnTo>
                    <a:pt x="7868310" y="488315"/>
                  </a:lnTo>
                  <a:lnTo>
                    <a:pt x="7866126" y="537210"/>
                  </a:lnTo>
                  <a:lnTo>
                    <a:pt x="7868310" y="586117"/>
                  </a:lnTo>
                  <a:lnTo>
                    <a:pt x="7874775" y="633780"/>
                  </a:lnTo>
                  <a:lnTo>
                    <a:pt x="7885303" y="680034"/>
                  </a:lnTo>
                  <a:lnTo>
                    <a:pt x="7899730" y="724662"/>
                  </a:lnTo>
                  <a:lnTo>
                    <a:pt x="7917840" y="767511"/>
                  </a:lnTo>
                  <a:lnTo>
                    <a:pt x="7939468" y="808355"/>
                  </a:lnTo>
                  <a:lnTo>
                    <a:pt x="7964398" y="847026"/>
                  </a:lnTo>
                  <a:lnTo>
                    <a:pt x="7992465" y="883335"/>
                  </a:lnTo>
                  <a:lnTo>
                    <a:pt x="8023466" y="917079"/>
                  </a:lnTo>
                  <a:lnTo>
                    <a:pt x="8057210" y="948080"/>
                  </a:lnTo>
                  <a:lnTo>
                    <a:pt x="8093519" y="976147"/>
                  </a:lnTo>
                  <a:lnTo>
                    <a:pt x="8132191" y="1001077"/>
                  </a:lnTo>
                  <a:lnTo>
                    <a:pt x="8173034" y="1022705"/>
                  </a:lnTo>
                  <a:lnTo>
                    <a:pt x="8215884" y="1040815"/>
                  </a:lnTo>
                  <a:lnTo>
                    <a:pt x="8260512" y="1055243"/>
                  </a:lnTo>
                  <a:lnTo>
                    <a:pt x="8306765" y="1065771"/>
                  </a:lnTo>
                  <a:lnTo>
                    <a:pt x="8354428" y="1072235"/>
                  </a:lnTo>
                  <a:lnTo>
                    <a:pt x="8403336" y="1074420"/>
                  </a:lnTo>
                  <a:lnTo>
                    <a:pt x="8452231" y="1072235"/>
                  </a:lnTo>
                  <a:lnTo>
                    <a:pt x="8499894" y="1065771"/>
                  </a:lnTo>
                  <a:lnTo>
                    <a:pt x="8546147" y="1055243"/>
                  </a:lnTo>
                  <a:lnTo>
                    <a:pt x="8590775" y="1040815"/>
                  </a:lnTo>
                  <a:lnTo>
                    <a:pt x="8633625" y="1022705"/>
                  </a:lnTo>
                  <a:lnTo>
                    <a:pt x="8674468" y="1001077"/>
                  </a:lnTo>
                  <a:lnTo>
                    <a:pt x="8713140" y="976147"/>
                  </a:lnTo>
                  <a:lnTo>
                    <a:pt x="8749449" y="948080"/>
                  </a:lnTo>
                  <a:lnTo>
                    <a:pt x="8783193" y="917079"/>
                  </a:lnTo>
                  <a:lnTo>
                    <a:pt x="8814194" y="883335"/>
                  </a:lnTo>
                  <a:lnTo>
                    <a:pt x="8842261" y="847026"/>
                  </a:lnTo>
                  <a:lnTo>
                    <a:pt x="8867191" y="808355"/>
                  </a:lnTo>
                  <a:lnTo>
                    <a:pt x="8888819" y="767511"/>
                  </a:lnTo>
                  <a:lnTo>
                    <a:pt x="8906929" y="724662"/>
                  </a:lnTo>
                  <a:lnTo>
                    <a:pt x="8921356" y="680034"/>
                  </a:lnTo>
                  <a:lnTo>
                    <a:pt x="8931885" y="633780"/>
                  </a:lnTo>
                  <a:lnTo>
                    <a:pt x="8938349" y="586117"/>
                  </a:lnTo>
                  <a:lnTo>
                    <a:pt x="8940546" y="537210"/>
                  </a:lnTo>
                  <a:close/>
                </a:path>
                <a:path w="10862310" h="1074420">
                  <a:moveTo>
                    <a:pt x="10862310" y="537210"/>
                  </a:moveTo>
                  <a:lnTo>
                    <a:pt x="10860113" y="488315"/>
                  </a:lnTo>
                  <a:lnTo>
                    <a:pt x="10853649" y="440651"/>
                  </a:lnTo>
                  <a:lnTo>
                    <a:pt x="10843120" y="394398"/>
                  </a:lnTo>
                  <a:lnTo>
                    <a:pt x="10828693" y="349770"/>
                  </a:lnTo>
                  <a:lnTo>
                    <a:pt x="10810583" y="306920"/>
                  </a:lnTo>
                  <a:lnTo>
                    <a:pt x="10788955" y="266077"/>
                  </a:lnTo>
                  <a:lnTo>
                    <a:pt x="10764025" y="227406"/>
                  </a:lnTo>
                  <a:lnTo>
                    <a:pt x="10735958" y="191096"/>
                  </a:lnTo>
                  <a:lnTo>
                    <a:pt x="10704957" y="157353"/>
                  </a:lnTo>
                  <a:lnTo>
                    <a:pt x="10671213" y="126352"/>
                  </a:lnTo>
                  <a:lnTo>
                    <a:pt x="10634904" y="98285"/>
                  </a:lnTo>
                  <a:lnTo>
                    <a:pt x="10596232" y="73355"/>
                  </a:lnTo>
                  <a:lnTo>
                    <a:pt x="10555389" y="51727"/>
                  </a:lnTo>
                  <a:lnTo>
                    <a:pt x="10512539" y="33616"/>
                  </a:lnTo>
                  <a:lnTo>
                    <a:pt x="10467911" y="19189"/>
                  </a:lnTo>
                  <a:lnTo>
                    <a:pt x="10421658" y="8661"/>
                  </a:lnTo>
                  <a:lnTo>
                    <a:pt x="10373995" y="2197"/>
                  </a:lnTo>
                  <a:lnTo>
                    <a:pt x="10325100" y="0"/>
                  </a:lnTo>
                  <a:lnTo>
                    <a:pt x="10276192" y="2197"/>
                  </a:lnTo>
                  <a:lnTo>
                    <a:pt x="10228529" y="8661"/>
                  </a:lnTo>
                  <a:lnTo>
                    <a:pt x="10182276" y="19189"/>
                  </a:lnTo>
                  <a:lnTo>
                    <a:pt x="10137648" y="33616"/>
                  </a:lnTo>
                  <a:lnTo>
                    <a:pt x="10094798" y="51727"/>
                  </a:lnTo>
                  <a:lnTo>
                    <a:pt x="10053955" y="73355"/>
                  </a:lnTo>
                  <a:lnTo>
                    <a:pt x="10015283" y="98285"/>
                  </a:lnTo>
                  <a:lnTo>
                    <a:pt x="9978974" y="126352"/>
                  </a:lnTo>
                  <a:lnTo>
                    <a:pt x="9945230" y="157353"/>
                  </a:lnTo>
                  <a:lnTo>
                    <a:pt x="9914230" y="191096"/>
                  </a:lnTo>
                  <a:lnTo>
                    <a:pt x="9886163" y="227406"/>
                  </a:lnTo>
                  <a:lnTo>
                    <a:pt x="9861232" y="266077"/>
                  </a:lnTo>
                  <a:lnTo>
                    <a:pt x="9839604" y="306920"/>
                  </a:lnTo>
                  <a:lnTo>
                    <a:pt x="9821494" y="349770"/>
                  </a:lnTo>
                  <a:lnTo>
                    <a:pt x="9807067" y="394398"/>
                  </a:lnTo>
                  <a:lnTo>
                    <a:pt x="9796539" y="440651"/>
                  </a:lnTo>
                  <a:lnTo>
                    <a:pt x="9790074" y="488315"/>
                  </a:lnTo>
                  <a:lnTo>
                    <a:pt x="9787890" y="537210"/>
                  </a:lnTo>
                  <a:lnTo>
                    <a:pt x="9790074" y="586117"/>
                  </a:lnTo>
                  <a:lnTo>
                    <a:pt x="9796539" y="633780"/>
                  </a:lnTo>
                  <a:lnTo>
                    <a:pt x="9807067" y="680034"/>
                  </a:lnTo>
                  <a:lnTo>
                    <a:pt x="9821494" y="724662"/>
                  </a:lnTo>
                  <a:lnTo>
                    <a:pt x="9839604" y="767511"/>
                  </a:lnTo>
                  <a:lnTo>
                    <a:pt x="9861232" y="808355"/>
                  </a:lnTo>
                  <a:lnTo>
                    <a:pt x="9886163" y="847026"/>
                  </a:lnTo>
                  <a:lnTo>
                    <a:pt x="9914230" y="883335"/>
                  </a:lnTo>
                  <a:lnTo>
                    <a:pt x="9945230" y="917079"/>
                  </a:lnTo>
                  <a:lnTo>
                    <a:pt x="9978974" y="948080"/>
                  </a:lnTo>
                  <a:lnTo>
                    <a:pt x="10015283" y="976147"/>
                  </a:lnTo>
                  <a:lnTo>
                    <a:pt x="10053955" y="1001077"/>
                  </a:lnTo>
                  <a:lnTo>
                    <a:pt x="10094798" y="1022705"/>
                  </a:lnTo>
                  <a:lnTo>
                    <a:pt x="10137648" y="1040815"/>
                  </a:lnTo>
                  <a:lnTo>
                    <a:pt x="10182276" y="1055243"/>
                  </a:lnTo>
                  <a:lnTo>
                    <a:pt x="10228529" y="1065771"/>
                  </a:lnTo>
                  <a:lnTo>
                    <a:pt x="10276192" y="1072235"/>
                  </a:lnTo>
                  <a:lnTo>
                    <a:pt x="10325100" y="1074420"/>
                  </a:lnTo>
                  <a:lnTo>
                    <a:pt x="10373995" y="1072235"/>
                  </a:lnTo>
                  <a:lnTo>
                    <a:pt x="10421658" y="1065771"/>
                  </a:lnTo>
                  <a:lnTo>
                    <a:pt x="10467911" y="1055243"/>
                  </a:lnTo>
                  <a:lnTo>
                    <a:pt x="10512539" y="1040815"/>
                  </a:lnTo>
                  <a:lnTo>
                    <a:pt x="10555389" y="1022705"/>
                  </a:lnTo>
                  <a:lnTo>
                    <a:pt x="10596232" y="1001077"/>
                  </a:lnTo>
                  <a:lnTo>
                    <a:pt x="10634904" y="976147"/>
                  </a:lnTo>
                  <a:lnTo>
                    <a:pt x="10671213" y="948080"/>
                  </a:lnTo>
                  <a:lnTo>
                    <a:pt x="10704957" y="917079"/>
                  </a:lnTo>
                  <a:lnTo>
                    <a:pt x="10735958" y="883335"/>
                  </a:lnTo>
                  <a:lnTo>
                    <a:pt x="10764025" y="847026"/>
                  </a:lnTo>
                  <a:lnTo>
                    <a:pt x="10788955" y="808355"/>
                  </a:lnTo>
                  <a:lnTo>
                    <a:pt x="10810583" y="767511"/>
                  </a:lnTo>
                  <a:lnTo>
                    <a:pt x="10828693" y="724662"/>
                  </a:lnTo>
                  <a:lnTo>
                    <a:pt x="10843120" y="680034"/>
                  </a:lnTo>
                  <a:lnTo>
                    <a:pt x="10853649" y="633780"/>
                  </a:lnTo>
                  <a:lnTo>
                    <a:pt x="10860113" y="586117"/>
                  </a:lnTo>
                  <a:lnTo>
                    <a:pt x="10862310" y="537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5017637" y="4108404"/>
            <a:ext cx="14281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13690">
              <a:lnSpc>
                <a:spcPct val="100000"/>
              </a:lnSpc>
              <a:spcBef>
                <a:spcPts val="95"/>
              </a:spcBef>
            </a:pPr>
            <a:r>
              <a:rPr dirty="0" sz="2000" spc="-85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0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30" b="1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dirty="0" sz="2000" spc="-10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in </a:t>
            </a:r>
            <a:r>
              <a:rPr dirty="0" sz="2000" spc="-35" b="1">
                <a:solidFill>
                  <a:srgbClr val="FFFFFF"/>
                </a:solidFill>
                <a:latin typeface="함초롬바탕"/>
                <a:cs typeface="함초롬바탕"/>
              </a:rPr>
              <a:t>Everywhere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144991" y="4108404"/>
            <a:ext cx="12509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85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0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14" b="1">
                <a:solidFill>
                  <a:srgbClr val="FFFFFF"/>
                </a:solidFill>
                <a:latin typeface="함초롬바탕"/>
                <a:cs typeface="함초롬바탕"/>
              </a:rPr>
              <a:t>에이전트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827607" y="4108404"/>
            <a:ext cx="17735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9079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지속가능한,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인류를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14" b="1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153697" y="4108404"/>
            <a:ext cx="9969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Pivoting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990057" y="4108404"/>
            <a:ext cx="12465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3525">
              <a:lnSpc>
                <a:spcPct val="100000"/>
              </a:lnSpc>
              <a:spcBef>
                <a:spcPts val="95"/>
              </a:spcBef>
            </a:pP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중국의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무서운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25" b="1">
                <a:solidFill>
                  <a:srgbClr val="FFFFFF"/>
                </a:solidFill>
                <a:latin typeface="함초롬바탕"/>
                <a:cs typeface="함초롬바탕"/>
              </a:rPr>
              <a:t>추격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28955" y="4108404"/>
            <a:ext cx="10026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Keynote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720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dirty="0" sz="2800" spc="50"/>
              <a:t>CES</a:t>
            </a:r>
            <a:r>
              <a:rPr dirty="0" sz="2800" spc="35"/>
              <a:t> </a:t>
            </a:r>
            <a:r>
              <a:rPr dirty="0" sz="2800" spc="85"/>
              <a:t>2025</a:t>
            </a:r>
            <a:endParaRPr sz="2800"/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465" y="1067447"/>
              <a:ext cx="584298" cy="62544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886" y="1047559"/>
              <a:ext cx="600071" cy="63779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613653" y="3195066"/>
              <a:ext cx="403860" cy="486409"/>
            </a:xfrm>
            <a:custGeom>
              <a:avLst/>
              <a:gdLst/>
              <a:ahLst/>
              <a:cxnLst/>
              <a:rect l="l" t="t" r="r" b="b"/>
              <a:pathLst>
                <a:path w="403860" h="486410">
                  <a:moveTo>
                    <a:pt x="0" y="0"/>
                  </a:moveTo>
                  <a:lnTo>
                    <a:pt x="0" y="121538"/>
                  </a:lnTo>
                  <a:lnTo>
                    <a:pt x="0" y="486155"/>
                  </a:lnTo>
                  <a:lnTo>
                    <a:pt x="403860" y="243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444990" y="3228594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59" h="403860">
                  <a:moveTo>
                    <a:pt x="403859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403859" y="403860"/>
                  </a:lnTo>
                  <a:lnTo>
                    <a:pt x="403859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179564" y="2881884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530096" y="3228593"/>
              <a:ext cx="10423525" cy="403860"/>
            </a:xfrm>
            <a:custGeom>
              <a:avLst/>
              <a:gdLst/>
              <a:ahLst/>
              <a:cxnLst/>
              <a:rect l="l" t="t" r="r" b="b"/>
              <a:pathLst>
                <a:path w="10423525" h="403860">
                  <a:moveTo>
                    <a:pt x="140208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40208" y="403860"/>
                  </a:lnTo>
                  <a:lnTo>
                    <a:pt x="140208" y="0"/>
                  </a:lnTo>
                  <a:close/>
                </a:path>
                <a:path w="10423525" h="403860">
                  <a:moveTo>
                    <a:pt x="575310" y="201930"/>
                  </a:moveTo>
                  <a:lnTo>
                    <a:pt x="240030" y="0"/>
                  </a:lnTo>
                  <a:lnTo>
                    <a:pt x="240030" y="100965"/>
                  </a:lnTo>
                  <a:lnTo>
                    <a:pt x="240030" y="403860"/>
                  </a:lnTo>
                  <a:lnTo>
                    <a:pt x="575310" y="201930"/>
                  </a:lnTo>
                  <a:close/>
                </a:path>
                <a:path w="10423525" h="403860">
                  <a:moveTo>
                    <a:pt x="2537460" y="0"/>
                  </a:moveTo>
                  <a:lnTo>
                    <a:pt x="2209038" y="197802"/>
                  </a:lnTo>
                  <a:lnTo>
                    <a:pt x="2209038" y="0"/>
                  </a:lnTo>
                  <a:lnTo>
                    <a:pt x="1873758" y="201930"/>
                  </a:lnTo>
                  <a:lnTo>
                    <a:pt x="2209038" y="403860"/>
                  </a:lnTo>
                  <a:lnTo>
                    <a:pt x="2209038" y="302895"/>
                  </a:lnTo>
                  <a:lnTo>
                    <a:pt x="2209038" y="206070"/>
                  </a:lnTo>
                  <a:lnTo>
                    <a:pt x="2537460" y="403860"/>
                  </a:lnTo>
                  <a:lnTo>
                    <a:pt x="2537460" y="302895"/>
                  </a:lnTo>
                  <a:lnTo>
                    <a:pt x="2537460" y="0"/>
                  </a:lnTo>
                  <a:close/>
                </a:path>
                <a:path w="10423525" h="403860">
                  <a:moveTo>
                    <a:pt x="6121908" y="0"/>
                  </a:moveTo>
                  <a:lnTo>
                    <a:pt x="5980938" y="0"/>
                  </a:lnTo>
                  <a:lnTo>
                    <a:pt x="5980938" y="403860"/>
                  </a:lnTo>
                  <a:lnTo>
                    <a:pt x="6121908" y="403860"/>
                  </a:lnTo>
                  <a:lnTo>
                    <a:pt x="6121908" y="0"/>
                  </a:lnTo>
                  <a:close/>
                </a:path>
                <a:path w="10423525" h="403860">
                  <a:moveTo>
                    <a:pt x="6371082" y="0"/>
                  </a:moveTo>
                  <a:lnTo>
                    <a:pt x="6230874" y="0"/>
                  </a:lnTo>
                  <a:lnTo>
                    <a:pt x="6230874" y="403860"/>
                  </a:lnTo>
                  <a:lnTo>
                    <a:pt x="6371082" y="403860"/>
                  </a:lnTo>
                  <a:lnTo>
                    <a:pt x="6371082" y="0"/>
                  </a:lnTo>
                  <a:close/>
                </a:path>
                <a:path w="10423525" h="403860">
                  <a:moveTo>
                    <a:pt x="10423398" y="201930"/>
                  </a:moveTo>
                  <a:lnTo>
                    <a:pt x="10088118" y="0"/>
                  </a:lnTo>
                  <a:lnTo>
                    <a:pt x="10088118" y="100965"/>
                  </a:lnTo>
                  <a:lnTo>
                    <a:pt x="10088118" y="197802"/>
                  </a:lnTo>
                  <a:lnTo>
                    <a:pt x="9759696" y="0"/>
                  </a:lnTo>
                  <a:lnTo>
                    <a:pt x="9759696" y="100965"/>
                  </a:lnTo>
                  <a:lnTo>
                    <a:pt x="9759696" y="403860"/>
                  </a:lnTo>
                  <a:lnTo>
                    <a:pt x="10088118" y="206070"/>
                  </a:lnTo>
                  <a:lnTo>
                    <a:pt x="10088118" y="403860"/>
                  </a:lnTo>
                  <a:lnTo>
                    <a:pt x="10423398" y="20193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2897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40" b="1">
                <a:latin typeface="프리젠테이션 8 ExtraBold"/>
                <a:cs typeface="프리젠테이션 8 ExtraBold"/>
              </a:rPr>
              <a:t>기조연설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71271" y="710183"/>
            <a:ext cx="12106910" cy="5386070"/>
            <a:chOff x="271271" y="710183"/>
            <a:chExt cx="12106910" cy="53860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9914" y="1462278"/>
              <a:ext cx="2388107" cy="3109721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974961" y="1457325"/>
              <a:ext cx="2398395" cy="3119755"/>
            </a:xfrm>
            <a:custGeom>
              <a:avLst/>
              <a:gdLst/>
              <a:ahLst/>
              <a:cxnLst/>
              <a:rect l="l" t="t" r="r" b="b"/>
              <a:pathLst>
                <a:path w="2398395" h="3119754">
                  <a:moveTo>
                    <a:pt x="0" y="0"/>
                  </a:moveTo>
                  <a:lnTo>
                    <a:pt x="2398014" y="0"/>
                  </a:lnTo>
                  <a:lnTo>
                    <a:pt x="2398014" y="3119628"/>
                  </a:lnTo>
                  <a:lnTo>
                    <a:pt x="0" y="3119628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1" y="716330"/>
              <a:ext cx="4696955" cy="537966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7650" y="1462659"/>
              <a:ext cx="2396490" cy="307924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17650" y="1462659"/>
              <a:ext cx="2396490" cy="3079750"/>
            </a:xfrm>
            <a:custGeom>
              <a:avLst/>
              <a:gdLst/>
              <a:ahLst/>
              <a:cxnLst/>
              <a:rect l="l" t="t" r="r" b="b"/>
              <a:pathLst>
                <a:path w="2396490" h="3079750">
                  <a:moveTo>
                    <a:pt x="0" y="0"/>
                  </a:moveTo>
                  <a:lnTo>
                    <a:pt x="2396490" y="0"/>
                  </a:lnTo>
                  <a:lnTo>
                    <a:pt x="2396490" y="3079242"/>
                  </a:lnTo>
                  <a:lnTo>
                    <a:pt x="0" y="3079242"/>
                  </a:lnTo>
                  <a:lnTo>
                    <a:pt x="0" y="0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9735" y="710183"/>
              <a:ext cx="4693158" cy="538575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6115" y="1456563"/>
              <a:ext cx="2392679" cy="3085350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7016115" y="1456563"/>
              <a:ext cx="2392680" cy="3085465"/>
            </a:xfrm>
            <a:custGeom>
              <a:avLst/>
              <a:gdLst/>
              <a:ahLst/>
              <a:cxnLst/>
              <a:rect l="l" t="t" r="r" b="b"/>
              <a:pathLst>
                <a:path w="2392679" h="3085465">
                  <a:moveTo>
                    <a:pt x="0" y="0"/>
                  </a:moveTo>
                  <a:lnTo>
                    <a:pt x="2392679" y="0"/>
                  </a:lnTo>
                  <a:lnTo>
                    <a:pt x="2392679" y="3085338"/>
                  </a:lnTo>
                  <a:lnTo>
                    <a:pt x="0" y="3085338"/>
                  </a:lnTo>
                  <a:lnTo>
                    <a:pt x="0" y="0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2795" y="1466088"/>
              <a:ext cx="2305811" cy="3075419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077843" y="1461135"/>
              <a:ext cx="2315845" cy="3085465"/>
            </a:xfrm>
            <a:custGeom>
              <a:avLst/>
              <a:gdLst/>
              <a:ahLst/>
              <a:cxnLst/>
              <a:rect l="l" t="t" r="r" b="b"/>
              <a:pathLst>
                <a:path w="2315845" h="3085465">
                  <a:moveTo>
                    <a:pt x="0" y="0"/>
                  </a:moveTo>
                  <a:lnTo>
                    <a:pt x="2315717" y="0"/>
                  </a:lnTo>
                  <a:lnTo>
                    <a:pt x="2315717" y="3085338"/>
                  </a:lnTo>
                  <a:lnTo>
                    <a:pt x="0" y="3085338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469410" y="6528234"/>
            <a:ext cx="23380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AI</a:t>
            </a:r>
            <a:r>
              <a:rPr dirty="0" sz="2400" spc="13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기반</a:t>
            </a:r>
            <a:r>
              <a:rPr dirty="0" sz="2400" spc="3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26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업무</a:t>
            </a:r>
            <a:r>
              <a:rPr dirty="0" sz="2400" spc="2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22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생산성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580346" y="6528234"/>
            <a:ext cx="2609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AI</a:t>
            </a:r>
            <a:r>
              <a:rPr dirty="0" sz="2400" spc="13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기반</a:t>
            </a:r>
            <a:r>
              <a:rPr dirty="0" sz="2400" spc="3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24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고객가치</a:t>
            </a:r>
            <a:r>
              <a:rPr dirty="0" sz="2400" spc="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2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혁신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217594" y="4679550"/>
            <a:ext cx="2092960" cy="1061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dirty="0" sz="2200" spc="29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젠슨</a:t>
            </a:r>
            <a:r>
              <a:rPr dirty="0" sz="2200" spc="1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200" spc="18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황</a:t>
            </a:r>
            <a:r>
              <a:rPr dirty="0" sz="2200" spc="18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</a:t>
            </a:r>
            <a:r>
              <a:rPr dirty="0" sz="2200" spc="18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엔비디아</a:t>
            </a:r>
            <a:r>
              <a:rPr dirty="0" sz="2200" spc="18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200">
              <a:latin typeface="프리젠테이션 6 SemiBold"/>
              <a:cs typeface="프리젠테이션 6 SemiBold"/>
            </a:endParaRPr>
          </a:p>
          <a:p>
            <a:pPr marL="118110" indent="-106045">
              <a:lnSpc>
                <a:spcPct val="100000"/>
              </a:lnSpc>
              <a:spcBef>
                <a:spcPts val="1315"/>
              </a:spcBef>
              <a:buFont typeface="Arial"/>
              <a:buChar char="•"/>
              <a:tabLst>
                <a:tab pos="118745" algn="l"/>
              </a:tabLst>
            </a:pPr>
            <a:r>
              <a:rPr dirty="0" sz="1400" spc="-60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14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혁신과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산업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재편</a:t>
            </a:r>
            <a:endParaRPr sz="1400">
              <a:latin typeface="함초롬바탕"/>
              <a:cs typeface="함초롬바탕"/>
            </a:endParaRPr>
          </a:p>
          <a:p>
            <a:pPr marL="118110" indent="-10604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18745" algn="l"/>
              </a:tabLst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산업별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맞춤형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60" b="1">
                <a:solidFill>
                  <a:srgbClr val="FFFFFF"/>
                </a:solidFill>
                <a:latin typeface="함초롬바탕"/>
                <a:cs typeface="함초롬바탕"/>
              </a:rPr>
              <a:t>AI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활용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사례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811154" y="4695769"/>
            <a:ext cx="2840355" cy="10458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29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에드</a:t>
            </a:r>
            <a:r>
              <a:rPr dirty="0" sz="2200" spc="1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200" spc="2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배스티안</a:t>
            </a:r>
            <a:r>
              <a:rPr dirty="0" sz="2200" spc="21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</a:t>
            </a:r>
            <a:r>
              <a:rPr dirty="0" sz="2200" spc="2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델타항공</a:t>
            </a:r>
            <a:r>
              <a:rPr dirty="0" sz="2200" spc="21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200">
              <a:latin typeface="프리젠테이션 6 SemiBold"/>
              <a:cs typeface="프리젠테이션 6 SemiBold"/>
            </a:endParaRPr>
          </a:p>
          <a:p>
            <a:pPr marL="191135" indent="-106045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191770" algn="l"/>
              </a:tabLst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개인화된</a:t>
            </a:r>
            <a:r>
              <a:rPr dirty="0" sz="14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여행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경험과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서비스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혁신</a:t>
            </a:r>
            <a:endParaRPr sz="1400">
              <a:latin typeface="함초롬바탕"/>
              <a:cs typeface="함초롬바탕"/>
            </a:endParaRPr>
          </a:p>
          <a:p>
            <a:pPr marL="191135" indent="-10604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91770" algn="l"/>
              </a:tabLst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지속가능한</a:t>
            </a:r>
            <a:r>
              <a:rPr dirty="0" sz="14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항공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산업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리더십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136674" y="4695769"/>
            <a:ext cx="2101215" cy="10458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4785">
              <a:lnSpc>
                <a:spcPct val="100000"/>
              </a:lnSpc>
              <a:spcBef>
                <a:spcPts val="100"/>
              </a:spcBef>
            </a:pPr>
            <a:r>
              <a:rPr dirty="0" sz="2200" spc="29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존</a:t>
            </a:r>
            <a:r>
              <a:rPr dirty="0" sz="2200" spc="114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200" spc="18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메이</a:t>
            </a:r>
            <a:r>
              <a:rPr dirty="0" sz="2200" spc="18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</a:t>
            </a:r>
            <a:r>
              <a:rPr dirty="0" sz="2200" spc="18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존디어</a:t>
            </a:r>
            <a:r>
              <a:rPr dirty="0" sz="2200" spc="18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200">
              <a:latin typeface="프리젠테이션 6 SemiBold"/>
              <a:cs typeface="프리젠테이션 6 SemiBold"/>
            </a:endParaRPr>
          </a:p>
          <a:p>
            <a:pPr marL="118110" indent="-106045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118745" algn="l"/>
              </a:tabLst>
            </a:pP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AI기반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90" b="1">
                <a:solidFill>
                  <a:srgbClr val="FFFFFF"/>
                </a:solidFill>
                <a:latin typeface="함초롬바탕"/>
                <a:cs typeface="함초롬바탕"/>
              </a:rPr>
              <a:t>자동화,</a:t>
            </a:r>
            <a:r>
              <a:rPr dirty="0" sz="14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노동력</a:t>
            </a:r>
            <a:r>
              <a:rPr dirty="0" sz="14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해결</a:t>
            </a:r>
            <a:endParaRPr sz="1400">
              <a:latin typeface="함초롬바탕"/>
              <a:cs typeface="함초롬바탕"/>
            </a:endParaRPr>
          </a:p>
          <a:p>
            <a:pPr marL="118110" indent="-10604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18745" algn="l"/>
              </a:tabLst>
            </a:pPr>
            <a:r>
              <a:rPr dirty="0" sz="1400" spc="70" b="1">
                <a:solidFill>
                  <a:srgbClr val="FFFFFF"/>
                </a:solidFill>
                <a:latin typeface="함초롬바탕"/>
                <a:cs typeface="함초롬바탕"/>
              </a:rPr>
              <a:t>100%</a:t>
            </a:r>
            <a:r>
              <a:rPr dirty="0" sz="14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활용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986552" y="4695769"/>
            <a:ext cx="2421890" cy="10458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dirty="0" sz="2200" spc="29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윌리엄</a:t>
            </a:r>
            <a:r>
              <a:rPr dirty="0" sz="2200" spc="1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200" spc="10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조</a:t>
            </a:r>
            <a:r>
              <a:rPr dirty="0" sz="2200" spc="10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(LG</a:t>
            </a:r>
            <a:r>
              <a:rPr dirty="0" sz="2200" spc="10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전자</a:t>
            </a:r>
            <a:r>
              <a:rPr dirty="0" sz="2200" spc="10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200">
              <a:latin typeface="프리젠테이션 6 SemiBold"/>
              <a:cs typeface="프리젠테이션 6 SemiBold"/>
            </a:endParaRPr>
          </a:p>
          <a:p>
            <a:pPr marL="118110" indent="-106045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118745" algn="l"/>
              </a:tabLst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인공지능</a:t>
            </a:r>
            <a:r>
              <a:rPr dirty="0" sz="14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→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공감지능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재정의</a:t>
            </a:r>
            <a:endParaRPr sz="1400">
              <a:latin typeface="함초롬바탕"/>
              <a:cs typeface="함초롬바탕"/>
            </a:endParaRPr>
          </a:p>
          <a:p>
            <a:pPr marL="118110" indent="-106045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118745" algn="l"/>
              </a:tabLst>
            </a:pP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초개인화,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차별적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고객경험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가치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sp>
          <p:nvSpPr>
            <p:cNvPr id="21" name="object 21" descr=""/>
            <p:cNvSpPr/>
            <p:nvPr/>
          </p:nvSpPr>
          <p:spPr>
            <a:xfrm>
              <a:off x="2062352" y="5989701"/>
              <a:ext cx="3150235" cy="356870"/>
            </a:xfrm>
            <a:custGeom>
              <a:avLst/>
              <a:gdLst/>
              <a:ahLst/>
              <a:cxnLst/>
              <a:rect l="l" t="t" r="r" b="b"/>
              <a:pathLst>
                <a:path w="3150235" h="356870">
                  <a:moveTo>
                    <a:pt x="3150108" y="0"/>
                  </a:moveTo>
                  <a:lnTo>
                    <a:pt x="3144623" y="47400"/>
                  </a:lnTo>
                  <a:lnTo>
                    <a:pt x="3129145" y="89995"/>
                  </a:lnTo>
                  <a:lnTo>
                    <a:pt x="3105137" y="126082"/>
                  </a:lnTo>
                  <a:lnTo>
                    <a:pt x="3074064" y="153963"/>
                  </a:lnTo>
                  <a:lnTo>
                    <a:pt x="3037389" y="171938"/>
                  </a:lnTo>
                  <a:lnTo>
                    <a:pt x="2996577" y="178308"/>
                  </a:lnTo>
                  <a:lnTo>
                    <a:pt x="1728596" y="178308"/>
                  </a:lnTo>
                  <a:lnTo>
                    <a:pt x="1687779" y="184677"/>
                  </a:lnTo>
                  <a:lnTo>
                    <a:pt x="1651101" y="202652"/>
                  </a:lnTo>
                  <a:lnTo>
                    <a:pt x="1620026" y="230533"/>
                  </a:lnTo>
                  <a:lnTo>
                    <a:pt x="1596017" y="266620"/>
                  </a:lnTo>
                  <a:lnTo>
                    <a:pt x="1580538" y="309215"/>
                  </a:lnTo>
                  <a:lnTo>
                    <a:pt x="1575054" y="356616"/>
                  </a:lnTo>
                  <a:lnTo>
                    <a:pt x="1569569" y="309215"/>
                  </a:lnTo>
                  <a:lnTo>
                    <a:pt x="1554091" y="266620"/>
                  </a:lnTo>
                  <a:lnTo>
                    <a:pt x="1530083" y="230533"/>
                  </a:lnTo>
                  <a:lnTo>
                    <a:pt x="1499010" y="202652"/>
                  </a:lnTo>
                  <a:lnTo>
                    <a:pt x="1462335" y="184677"/>
                  </a:lnTo>
                  <a:lnTo>
                    <a:pt x="1421523" y="178308"/>
                  </a:lnTo>
                  <a:lnTo>
                    <a:pt x="153543" y="178308"/>
                  </a:lnTo>
                  <a:lnTo>
                    <a:pt x="112725" y="171938"/>
                  </a:lnTo>
                  <a:lnTo>
                    <a:pt x="76047" y="153963"/>
                  </a:lnTo>
                  <a:lnTo>
                    <a:pt x="44972" y="126082"/>
                  </a:lnTo>
                  <a:lnTo>
                    <a:pt x="20963" y="89995"/>
                  </a:lnTo>
                  <a:lnTo>
                    <a:pt x="5484" y="47400"/>
                  </a:lnTo>
                  <a:lnTo>
                    <a:pt x="0" y="0"/>
                  </a:lnTo>
                </a:path>
              </a:pathLst>
            </a:custGeom>
            <a:ln w="160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299322" y="5989701"/>
              <a:ext cx="3150235" cy="356870"/>
            </a:xfrm>
            <a:custGeom>
              <a:avLst/>
              <a:gdLst/>
              <a:ahLst/>
              <a:cxnLst/>
              <a:rect l="l" t="t" r="r" b="b"/>
              <a:pathLst>
                <a:path w="3150234" h="356870">
                  <a:moveTo>
                    <a:pt x="3150107" y="0"/>
                  </a:moveTo>
                  <a:lnTo>
                    <a:pt x="3144623" y="47400"/>
                  </a:lnTo>
                  <a:lnTo>
                    <a:pt x="3129144" y="89995"/>
                  </a:lnTo>
                  <a:lnTo>
                    <a:pt x="3105135" y="126082"/>
                  </a:lnTo>
                  <a:lnTo>
                    <a:pt x="3074060" y="153963"/>
                  </a:lnTo>
                  <a:lnTo>
                    <a:pt x="3037382" y="171938"/>
                  </a:lnTo>
                  <a:lnTo>
                    <a:pt x="2996564" y="178308"/>
                  </a:lnTo>
                  <a:lnTo>
                    <a:pt x="1728584" y="178308"/>
                  </a:lnTo>
                  <a:lnTo>
                    <a:pt x="1687772" y="184677"/>
                  </a:lnTo>
                  <a:lnTo>
                    <a:pt x="1651097" y="202652"/>
                  </a:lnTo>
                  <a:lnTo>
                    <a:pt x="1620024" y="230533"/>
                  </a:lnTo>
                  <a:lnTo>
                    <a:pt x="1596016" y="266620"/>
                  </a:lnTo>
                  <a:lnTo>
                    <a:pt x="1580538" y="309215"/>
                  </a:lnTo>
                  <a:lnTo>
                    <a:pt x="1575053" y="356616"/>
                  </a:lnTo>
                  <a:lnTo>
                    <a:pt x="1569569" y="309215"/>
                  </a:lnTo>
                  <a:lnTo>
                    <a:pt x="1554090" y="266620"/>
                  </a:lnTo>
                  <a:lnTo>
                    <a:pt x="1530081" y="230533"/>
                  </a:lnTo>
                  <a:lnTo>
                    <a:pt x="1499006" y="202652"/>
                  </a:lnTo>
                  <a:lnTo>
                    <a:pt x="1462328" y="184677"/>
                  </a:lnTo>
                  <a:lnTo>
                    <a:pt x="1421510" y="178308"/>
                  </a:lnTo>
                  <a:lnTo>
                    <a:pt x="153530" y="178308"/>
                  </a:lnTo>
                  <a:lnTo>
                    <a:pt x="112718" y="171938"/>
                  </a:lnTo>
                  <a:lnTo>
                    <a:pt x="76043" y="153963"/>
                  </a:lnTo>
                  <a:lnTo>
                    <a:pt x="44970" y="126082"/>
                  </a:lnTo>
                  <a:lnTo>
                    <a:pt x="20962" y="89995"/>
                  </a:lnTo>
                  <a:lnTo>
                    <a:pt x="5484" y="47400"/>
                  </a:lnTo>
                  <a:lnTo>
                    <a:pt x="0" y="0"/>
                  </a:lnTo>
                </a:path>
              </a:pathLst>
            </a:custGeom>
            <a:ln w="160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372093" y="360426"/>
              <a:ext cx="5067300" cy="1641475"/>
            </a:xfrm>
            <a:custGeom>
              <a:avLst/>
              <a:gdLst/>
              <a:ahLst/>
              <a:cxnLst/>
              <a:rect l="l" t="t" r="r" b="b"/>
              <a:pathLst>
                <a:path w="5067300" h="1641475">
                  <a:moveTo>
                    <a:pt x="5067300" y="0"/>
                  </a:moveTo>
                  <a:lnTo>
                    <a:pt x="0" y="0"/>
                  </a:lnTo>
                  <a:lnTo>
                    <a:pt x="0" y="1641348"/>
                  </a:lnTo>
                  <a:lnTo>
                    <a:pt x="5067300" y="1641348"/>
                  </a:lnTo>
                  <a:lnTo>
                    <a:pt x="5067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8493" rIns="0" bIns="0" rtlCol="0" vert="horz">
            <a:spAutoFit/>
          </a:bodyPr>
          <a:lstStyle/>
          <a:p>
            <a:pPr marL="8334375">
              <a:lnSpc>
                <a:spcPct val="100000"/>
              </a:lnSpc>
              <a:spcBef>
                <a:spcPts val="100"/>
              </a:spcBef>
            </a:pPr>
            <a:r>
              <a:rPr dirty="0" sz="2800" spc="315" b="1">
                <a:latin typeface="프리젠테이션 8 ExtraBold"/>
                <a:cs typeface="프리젠테이션 8 ExtraBold"/>
              </a:rPr>
              <a:t>엔비디아</a:t>
            </a:r>
            <a:r>
              <a:rPr dirty="0" sz="2800" spc="35" b="1">
                <a:latin typeface="프리젠테이션 8 ExtraBold"/>
                <a:cs typeface="프리젠테이션 8 ExtraBold"/>
              </a:rPr>
              <a:t> </a:t>
            </a:r>
            <a:r>
              <a:rPr dirty="0" sz="2800" spc="335" b="1">
                <a:latin typeface="프리젠테이션 8 ExtraBold"/>
                <a:cs typeface="프리젠테이션 8 ExtraBold"/>
              </a:rPr>
              <a:t>젠슨</a:t>
            </a:r>
            <a:r>
              <a:rPr dirty="0" sz="2800" spc="35" b="1">
                <a:latin typeface="프리젠테이션 8 ExtraBold"/>
                <a:cs typeface="프리젠테이션 8 ExtraBold"/>
              </a:rPr>
              <a:t> </a:t>
            </a:r>
            <a:r>
              <a:rPr dirty="0" sz="2800" spc="320" b="1">
                <a:latin typeface="프리젠테이션 8 ExtraBold"/>
                <a:cs typeface="프리젠테이션 8 ExtraBold"/>
              </a:rPr>
              <a:t>황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50213" y="1214183"/>
            <a:ext cx="11798300" cy="4798060"/>
            <a:chOff x="950213" y="1214183"/>
            <a:chExt cx="11798300" cy="4798060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80323" y="1266533"/>
              <a:ext cx="439215" cy="36645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88653" y="1214183"/>
              <a:ext cx="1353031" cy="48487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60583" y="1220292"/>
              <a:ext cx="853629" cy="47317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84458" y="1220292"/>
              <a:ext cx="863802" cy="47266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50213" y="5488686"/>
              <a:ext cx="11668760" cy="523875"/>
            </a:xfrm>
            <a:custGeom>
              <a:avLst/>
              <a:gdLst/>
              <a:ahLst/>
              <a:cxnLst/>
              <a:rect l="l" t="t" r="r" b="b"/>
              <a:pathLst>
                <a:path w="11668760" h="523875">
                  <a:moveTo>
                    <a:pt x="11668506" y="0"/>
                  </a:moveTo>
                  <a:lnTo>
                    <a:pt x="0" y="0"/>
                  </a:lnTo>
                  <a:lnTo>
                    <a:pt x="0" y="523494"/>
                  </a:lnTo>
                  <a:lnTo>
                    <a:pt x="11668506" y="523494"/>
                  </a:lnTo>
                  <a:lnTo>
                    <a:pt x="11668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483149" y="5472073"/>
            <a:ext cx="1060259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GPU</a:t>
            </a:r>
            <a:r>
              <a:rPr dirty="0" sz="2800" spc="6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12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-</a:t>
            </a:r>
            <a:r>
              <a:rPr dirty="0" sz="2800" spc="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3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데이터센터</a:t>
            </a:r>
            <a:r>
              <a:rPr dirty="0" sz="2800" spc="5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12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-</a:t>
            </a:r>
            <a:r>
              <a:rPr dirty="0" sz="2800" spc="6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9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WFM(</a:t>
            </a:r>
            <a:r>
              <a:rPr dirty="0" sz="2800" spc="9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추론</a:t>
            </a:r>
            <a:r>
              <a:rPr dirty="0" sz="2800" spc="9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r>
              <a:rPr dirty="0" sz="2800" spc="6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12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-</a:t>
            </a:r>
            <a:r>
              <a:rPr dirty="0" sz="2800" spc="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31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코스모스</a:t>
            </a:r>
            <a:r>
              <a:rPr dirty="0" sz="2800" spc="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1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옴니버스</a:t>
            </a:r>
            <a:r>
              <a:rPr dirty="0" sz="2800" spc="5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NIM</a:t>
            </a:r>
            <a:r>
              <a:rPr dirty="0" sz="2800" spc="6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12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-</a:t>
            </a:r>
            <a:r>
              <a:rPr dirty="0" sz="2800" spc="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7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Device</a:t>
            </a:r>
            <a:r>
              <a:rPr dirty="0" sz="2800" spc="5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AI</a:t>
            </a:r>
            <a:r>
              <a:rPr dirty="0" sz="2800" spc="6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-2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PC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564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315" b="1">
                <a:latin typeface="프리젠테이션 8 ExtraBold"/>
                <a:cs typeface="프리젠테이션 8 ExtraBold"/>
              </a:rPr>
              <a:t>엔비디아</a:t>
            </a:r>
            <a:r>
              <a:rPr dirty="0" sz="2800" spc="35" b="1">
                <a:latin typeface="프리젠테이션 8 ExtraBold"/>
                <a:cs typeface="프리젠테이션 8 ExtraBold"/>
              </a:rPr>
              <a:t> </a:t>
            </a:r>
            <a:r>
              <a:rPr dirty="0" sz="2800" spc="335" b="1">
                <a:latin typeface="프리젠테이션 8 ExtraBold"/>
                <a:cs typeface="프리젠테이션 8 ExtraBold"/>
              </a:rPr>
              <a:t>젠슨</a:t>
            </a:r>
            <a:r>
              <a:rPr dirty="0" sz="2800" spc="35" b="1">
                <a:latin typeface="프리젠테이션 8 ExtraBold"/>
                <a:cs typeface="프리젠테이션 8 ExtraBold"/>
              </a:rPr>
              <a:t> </a:t>
            </a:r>
            <a:r>
              <a:rPr dirty="0" sz="2800" spc="320" b="1">
                <a:latin typeface="프리젠테이션 8 ExtraBold"/>
                <a:cs typeface="프리젠테이션 8 ExtraBold"/>
              </a:rPr>
              <a:t>황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15797" y="1284224"/>
            <a:ext cx="6318885" cy="986155"/>
            <a:chOff x="615797" y="1284224"/>
            <a:chExt cx="6318885" cy="98615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797" y="1284224"/>
              <a:ext cx="797197" cy="43205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2788" y="1332687"/>
              <a:ext cx="394398" cy="3296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7867" y="1286510"/>
              <a:ext cx="1178351" cy="44302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5960" y="1473962"/>
              <a:ext cx="155442" cy="475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81983" y="1332687"/>
              <a:ext cx="394411" cy="32964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5162" y="1473962"/>
              <a:ext cx="155436" cy="475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0727" y="1332687"/>
              <a:ext cx="394411" cy="32964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43907" y="1291082"/>
              <a:ext cx="2390393" cy="42519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5797" y="1839722"/>
              <a:ext cx="1168285" cy="43022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40451" y="1881327"/>
              <a:ext cx="394417" cy="32964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6778" y="1869897"/>
              <a:ext cx="389522" cy="341528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0050843" y="2473501"/>
            <a:ext cx="1789430" cy="2312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52400" marR="144780">
              <a:lnSpc>
                <a:spcPct val="100000"/>
              </a:lnSpc>
              <a:spcBef>
                <a:spcPts val="100"/>
              </a:spcBef>
            </a:pPr>
            <a:r>
              <a:rPr dirty="0" sz="2500" spc="-225" b="1">
                <a:solidFill>
                  <a:srgbClr val="FFFFFF"/>
                </a:solidFill>
                <a:latin typeface="함초롬바탕"/>
                <a:cs typeface="함초롬바탕"/>
              </a:rPr>
              <a:t>물리적 </a:t>
            </a:r>
            <a:r>
              <a:rPr dirty="0" sz="2500" spc="-25" b="1">
                <a:solidFill>
                  <a:srgbClr val="FFFFFF"/>
                </a:solidFill>
                <a:latin typeface="함초롬바탕"/>
                <a:cs typeface="함초롬바탕"/>
              </a:rPr>
              <a:t>AI </a:t>
            </a:r>
            <a:r>
              <a:rPr dirty="0" sz="2500" spc="-210" b="1">
                <a:solidFill>
                  <a:srgbClr val="FFFFFF"/>
                </a:solidFill>
                <a:latin typeface="함초롬바탕"/>
                <a:cs typeface="함초롬바탕"/>
              </a:rPr>
              <a:t>개발</a:t>
            </a:r>
            <a:r>
              <a:rPr dirty="0" sz="2500" spc="-2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500" spc="-195" b="1">
                <a:solidFill>
                  <a:srgbClr val="FFFFFF"/>
                </a:solidFill>
                <a:latin typeface="함초롬바탕"/>
                <a:cs typeface="함초롬바탕"/>
              </a:rPr>
              <a:t>플랫폼 </a:t>
            </a:r>
            <a:r>
              <a:rPr dirty="0" sz="2500" spc="-20" b="1">
                <a:solidFill>
                  <a:srgbClr val="FFFFFF"/>
                </a:solidFill>
                <a:latin typeface="함초롬바탕"/>
                <a:cs typeface="함초롬바탕"/>
              </a:rPr>
              <a:t>코스모스</a:t>
            </a:r>
            <a:endParaRPr sz="25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함초롬바탕"/>
              <a:cs typeface="함초롬바탕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2500" spc="-225" b="1">
                <a:solidFill>
                  <a:srgbClr val="FFFFFF"/>
                </a:solidFill>
                <a:latin typeface="함초롬바탕"/>
                <a:cs typeface="함초롬바탕"/>
              </a:rPr>
              <a:t>추론이 </a:t>
            </a:r>
            <a:r>
              <a:rPr dirty="0" sz="2500" spc="-190" b="1">
                <a:solidFill>
                  <a:srgbClr val="FFFFFF"/>
                </a:solidFill>
                <a:latin typeface="함초롬바탕"/>
                <a:cs typeface="함초롬바탕"/>
              </a:rPr>
              <a:t>가능한 </a:t>
            </a:r>
            <a:r>
              <a:rPr dirty="0" sz="2500" spc="-120" b="1">
                <a:solidFill>
                  <a:srgbClr val="FFFFFF"/>
                </a:solidFill>
                <a:latin typeface="함초롬바탕"/>
                <a:cs typeface="함초롬바탕"/>
              </a:rPr>
              <a:t>온디바이스AI</a:t>
            </a:r>
            <a:endParaRPr sz="2500">
              <a:latin typeface="함초롬바탕"/>
              <a:cs typeface="함초롬바탕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8333" y="5001653"/>
              <a:ext cx="1790779" cy="37771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5812" y="5038623"/>
              <a:ext cx="349611" cy="29282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3270" y="5001653"/>
              <a:ext cx="355371" cy="37771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78847" y="5019522"/>
              <a:ext cx="1973745" cy="40492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6934" y="5001653"/>
              <a:ext cx="311505" cy="37771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677" y="5489333"/>
              <a:ext cx="1072060" cy="37771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7586" y="5519394"/>
              <a:ext cx="187642" cy="31841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7151" y="5489333"/>
              <a:ext cx="1437309" cy="38177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693855" y="5884258"/>
            <a:ext cx="5754370" cy="4070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80" b="1">
                <a:solidFill>
                  <a:srgbClr val="FFFFFF"/>
                </a:solidFill>
                <a:latin typeface="함초롬바탕"/>
                <a:cs typeface="함초롬바탕"/>
              </a:rPr>
              <a:t>Context</a:t>
            </a:r>
            <a:r>
              <a:rPr dirty="0" sz="2500" spc="-1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500" spc="-110" b="1">
                <a:solidFill>
                  <a:srgbClr val="FFFFFF"/>
                </a:solidFill>
                <a:latin typeface="함초롬바탕"/>
                <a:cs typeface="함초롬바탕"/>
              </a:rPr>
              <a:t>Understanding</a:t>
            </a:r>
            <a:r>
              <a:rPr dirty="0" sz="2500" spc="-20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500" spc="120" b="1">
                <a:solidFill>
                  <a:srgbClr val="FFFFFF"/>
                </a:solidFill>
                <a:latin typeface="함초롬바탕"/>
                <a:cs typeface="함초롬바탕"/>
              </a:rPr>
              <a:t>+</a:t>
            </a:r>
            <a:r>
              <a:rPr dirty="0" sz="2500" spc="-20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500" spc="-120" b="1">
                <a:solidFill>
                  <a:srgbClr val="FFFFFF"/>
                </a:solidFill>
                <a:latin typeface="함초롬바탕"/>
                <a:cs typeface="함초롬바탕"/>
              </a:rPr>
              <a:t>Physical</a:t>
            </a:r>
            <a:r>
              <a:rPr dirty="0" sz="2500" spc="-1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500" spc="-70" b="1">
                <a:solidFill>
                  <a:srgbClr val="FFFFFF"/>
                </a:solidFill>
                <a:latin typeface="함초롬바탕"/>
                <a:cs typeface="함초롬바탕"/>
              </a:rPr>
              <a:t>Action</a:t>
            </a:r>
            <a:endParaRPr sz="2500">
              <a:latin typeface="함초롬바탕"/>
              <a:cs typeface="함초롬바탕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713866" y="1818106"/>
            <a:ext cx="12230735" cy="3785870"/>
            <a:chOff x="713866" y="1818106"/>
            <a:chExt cx="12230735" cy="3785870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1944" y="2356866"/>
              <a:ext cx="5772148" cy="324688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3866" y="1855063"/>
              <a:ext cx="349605" cy="2928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99913" y="1818106"/>
              <a:ext cx="1423500" cy="37772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54820" y="2114194"/>
              <a:ext cx="74726" cy="9422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6415" y="1818106"/>
              <a:ext cx="1040384" cy="38177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35082" y="1818106"/>
              <a:ext cx="1808651" cy="38136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856852" y="1848167"/>
              <a:ext cx="187636" cy="318414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93537" y="2213033"/>
            <a:ext cx="5443855" cy="11690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35" b="1">
                <a:latin typeface="함초롬바탕"/>
                <a:cs typeface="함초롬바탕"/>
              </a:rPr>
              <a:t>프롬프트가</a:t>
            </a:r>
            <a:r>
              <a:rPr dirty="0" sz="2500" spc="-220" b="1">
                <a:latin typeface="함초롬바탕"/>
                <a:cs typeface="함초롬바탕"/>
              </a:rPr>
              <a:t> </a:t>
            </a:r>
            <a:r>
              <a:rPr dirty="0" sz="2500" spc="-225" b="1">
                <a:latin typeface="함초롬바탕"/>
                <a:cs typeface="함초롬바탕"/>
              </a:rPr>
              <a:t>아니라 </a:t>
            </a:r>
            <a:r>
              <a:rPr dirty="0" sz="2500" spc="-175" b="1">
                <a:latin typeface="함초롬바탕"/>
                <a:cs typeface="함초롬바탕"/>
              </a:rPr>
              <a:t>큰</a:t>
            </a:r>
            <a:r>
              <a:rPr dirty="0" sz="2500" spc="-229" b="1">
                <a:latin typeface="함초롬바탕"/>
                <a:cs typeface="함초롬바탕"/>
              </a:rPr>
              <a:t> </a:t>
            </a:r>
            <a:r>
              <a:rPr dirty="0" sz="2500" spc="-225" b="1">
                <a:latin typeface="함초롬바탕"/>
                <a:cs typeface="함초롬바탕"/>
              </a:rPr>
              <a:t>미션을 </a:t>
            </a:r>
            <a:r>
              <a:rPr dirty="0" sz="2500" spc="-25" b="1">
                <a:latin typeface="함초롬바탕"/>
                <a:cs typeface="함초롬바탕"/>
              </a:rPr>
              <a:t>수행</a:t>
            </a:r>
            <a:endParaRPr sz="2500">
              <a:latin typeface="함초롬바탕"/>
              <a:cs typeface="함초롬바탕"/>
            </a:endParaRPr>
          </a:p>
          <a:p>
            <a:pPr marL="12700" marR="5080">
              <a:lnSpc>
                <a:spcPct val="100000"/>
              </a:lnSpc>
            </a:pPr>
            <a:r>
              <a:rPr dirty="0" sz="2500" spc="-330" b="1">
                <a:latin typeface="함초롬바탕"/>
                <a:cs typeface="함초롬바탕"/>
              </a:rPr>
              <a:t>-</a:t>
            </a:r>
            <a:r>
              <a:rPr dirty="0" sz="2500" spc="-240" b="1">
                <a:latin typeface="함초롬바탕"/>
                <a:cs typeface="함초롬바탕"/>
              </a:rPr>
              <a:t> </a:t>
            </a:r>
            <a:r>
              <a:rPr dirty="0" sz="2500" spc="-229" b="1">
                <a:latin typeface="함초롬바탕"/>
                <a:cs typeface="함초롬바탕"/>
              </a:rPr>
              <a:t>하나하나</a:t>
            </a:r>
            <a:r>
              <a:rPr dirty="0" sz="2500" spc="-235" b="1">
                <a:latin typeface="함초롬바탕"/>
                <a:cs typeface="함초롬바탕"/>
              </a:rPr>
              <a:t> </a:t>
            </a:r>
            <a:r>
              <a:rPr dirty="0" sz="2500" spc="-225" b="1">
                <a:latin typeface="함초롬바탕"/>
                <a:cs typeface="함초롬바탕"/>
              </a:rPr>
              <a:t>명령할</a:t>
            </a:r>
            <a:r>
              <a:rPr dirty="0" sz="2500" spc="-229" b="1">
                <a:latin typeface="함초롬바탕"/>
                <a:cs typeface="함초롬바탕"/>
              </a:rPr>
              <a:t> </a:t>
            </a:r>
            <a:r>
              <a:rPr dirty="0" sz="2500" spc="-210" b="1">
                <a:latin typeface="함초롬바탕"/>
                <a:cs typeface="함초롬바탕"/>
              </a:rPr>
              <a:t>필요</a:t>
            </a:r>
            <a:r>
              <a:rPr dirty="0" sz="2500" spc="-235" b="1">
                <a:latin typeface="함초롬바탕"/>
                <a:cs typeface="함초롬바탕"/>
              </a:rPr>
              <a:t> </a:t>
            </a:r>
            <a:r>
              <a:rPr dirty="0" sz="2500" spc="-210" b="1">
                <a:latin typeface="함초롬바탕"/>
                <a:cs typeface="함초롬바탕"/>
              </a:rPr>
              <a:t>없이</a:t>
            </a:r>
            <a:r>
              <a:rPr dirty="0" sz="2500" spc="-240" b="1">
                <a:latin typeface="함초롬바탕"/>
                <a:cs typeface="함초롬바탕"/>
              </a:rPr>
              <a:t> </a:t>
            </a:r>
            <a:r>
              <a:rPr dirty="0" sz="2500" spc="-225" b="1">
                <a:latin typeface="함초롬바탕"/>
                <a:cs typeface="함초롬바탕"/>
              </a:rPr>
              <a:t>미션을</a:t>
            </a:r>
            <a:r>
              <a:rPr dirty="0" sz="2500" spc="-235" b="1">
                <a:latin typeface="함초롬바탕"/>
                <a:cs typeface="함초롬바탕"/>
              </a:rPr>
              <a:t> </a:t>
            </a:r>
            <a:r>
              <a:rPr dirty="0" sz="2500" spc="-114" b="1">
                <a:latin typeface="함초롬바탕"/>
                <a:cs typeface="함초롬바탕"/>
              </a:rPr>
              <a:t>던지면, </a:t>
            </a:r>
            <a:r>
              <a:rPr dirty="0" sz="2500" spc="-229" b="1">
                <a:latin typeface="함초롬바탕"/>
                <a:cs typeface="함초롬바탕"/>
              </a:rPr>
              <a:t>테스크를</a:t>
            </a:r>
            <a:r>
              <a:rPr dirty="0" sz="2500" spc="-215" b="1">
                <a:latin typeface="함초롬바탕"/>
                <a:cs typeface="함초롬바탕"/>
              </a:rPr>
              <a:t> </a:t>
            </a:r>
            <a:r>
              <a:rPr dirty="0" sz="2500" spc="-204" b="1">
                <a:latin typeface="함초롬바탕"/>
                <a:cs typeface="함초롬바탕"/>
              </a:rPr>
              <a:t>만들고,</a:t>
            </a:r>
            <a:r>
              <a:rPr dirty="0" sz="2500" spc="-210" b="1">
                <a:latin typeface="함초롬바탕"/>
                <a:cs typeface="함초롬바탕"/>
              </a:rPr>
              <a:t> </a:t>
            </a:r>
            <a:r>
              <a:rPr dirty="0" sz="2500" spc="-235" b="1">
                <a:latin typeface="함초롬바탕"/>
                <a:cs typeface="함초롬바탕"/>
              </a:rPr>
              <a:t>프롬프트를</a:t>
            </a:r>
            <a:r>
              <a:rPr dirty="0" sz="2500" spc="-210" b="1">
                <a:latin typeface="함초롬바탕"/>
                <a:cs typeface="함초롬바탕"/>
              </a:rPr>
              <a:t> </a:t>
            </a:r>
            <a:r>
              <a:rPr dirty="0" sz="2500" spc="-25" b="1">
                <a:latin typeface="함초롬바탕"/>
                <a:cs typeface="함초롬바탕"/>
              </a:rPr>
              <a:t>만들어</a:t>
            </a:r>
            <a:endParaRPr sz="2500">
              <a:latin typeface="함초롬바탕"/>
              <a:cs typeface="함초롬바탕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692902" y="3355994"/>
            <a:ext cx="6076950" cy="115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10" b="1">
                <a:solidFill>
                  <a:srgbClr val="FFFFFF"/>
                </a:solidFill>
                <a:latin typeface="함초롬바탕"/>
                <a:cs typeface="함초롬바탕"/>
              </a:rPr>
              <a:t>API</a:t>
            </a:r>
            <a:r>
              <a:rPr dirty="0" sz="2500" spc="-2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500" spc="-229" b="1">
                <a:solidFill>
                  <a:srgbClr val="FFFFFF"/>
                </a:solidFill>
                <a:latin typeface="함초롬바탕"/>
                <a:cs typeface="함초롬바탕"/>
              </a:rPr>
              <a:t>연결하고</a:t>
            </a:r>
            <a:r>
              <a:rPr dirty="0" sz="25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500" spc="-225" b="1">
                <a:solidFill>
                  <a:srgbClr val="FFFFFF"/>
                </a:solidFill>
                <a:latin typeface="함초롬바탕"/>
                <a:cs typeface="함초롬바탕"/>
              </a:rPr>
              <a:t>검색을 </a:t>
            </a:r>
            <a:r>
              <a:rPr dirty="0" sz="2500" spc="-20" b="1">
                <a:solidFill>
                  <a:srgbClr val="FFFFFF"/>
                </a:solidFill>
                <a:latin typeface="함초롬바탕"/>
                <a:cs typeface="함초롬바탕"/>
              </a:rPr>
              <a:t>해가면서</a:t>
            </a:r>
            <a:endParaRPr sz="25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dirty="0" sz="2500" spc="-225" b="1">
                <a:solidFill>
                  <a:srgbClr val="FFFFFF"/>
                </a:solidFill>
                <a:latin typeface="함초롬바탕"/>
                <a:cs typeface="함초롬바탕"/>
              </a:rPr>
              <a:t>필요로</a:t>
            </a:r>
            <a:r>
              <a:rPr dirty="0" sz="25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500" spc="-210" b="1">
                <a:solidFill>
                  <a:srgbClr val="FFFFFF"/>
                </a:solidFill>
                <a:latin typeface="함초롬바탕"/>
                <a:cs typeface="함초롬바탕"/>
              </a:rPr>
              <a:t>하는</a:t>
            </a:r>
            <a:r>
              <a:rPr dirty="0" sz="25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500" spc="-225" b="1">
                <a:solidFill>
                  <a:srgbClr val="FFFFFF"/>
                </a:solidFill>
                <a:latin typeface="함초롬바탕"/>
                <a:cs typeface="함초롬바탕"/>
              </a:rPr>
              <a:t>자원을 </a:t>
            </a:r>
            <a:r>
              <a:rPr dirty="0" sz="2500" spc="-229" b="1">
                <a:solidFill>
                  <a:srgbClr val="FFFFFF"/>
                </a:solidFill>
                <a:latin typeface="함초롬바탕"/>
                <a:cs typeface="함초롬바탕"/>
              </a:rPr>
              <a:t>소싱해서 </a:t>
            </a:r>
            <a:r>
              <a:rPr dirty="0" sz="2500" spc="-210" b="1">
                <a:solidFill>
                  <a:srgbClr val="FFFFFF"/>
                </a:solidFill>
                <a:latin typeface="함초롬바탕"/>
                <a:cs typeface="함초롬바탕"/>
              </a:rPr>
              <a:t>전체</a:t>
            </a:r>
            <a:r>
              <a:rPr dirty="0" sz="25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500" spc="-229" b="1">
                <a:solidFill>
                  <a:srgbClr val="FFFFFF"/>
                </a:solidFill>
                <a:latin typeface="함초롬바탕"/>
                <a:cs typeface="함초롬바탕"/>
              </a:rPr>
              <a:t>결과물을 </a:t>
            </a:r>
            <a:r>
              <a:rPr dirty="0" sz="2500" spc="-25" b="1">
                <a:solidFill>
                  <a:srgbClr val="FFFFFF"/>
                </a:solidFill>
                <a:latin typeface="함초롬바탕"/>
                <a:cs typeface="함초롬바탕"/>
              </a:rPr>
              <a:t>생성</a:t>
            </a:r>
            <a:endParaRPr sz="2500">
              <a:latin typeface="함초롬바탕"/>
              <a:cs typeface="함초롬바탕"/>
            </a:endParaRPr>
          </a:p>
          <a:p>
            <a:pPr marL="13335">
              <a:lnSpc>
                <a:spcPct val="100000"/>
              </a:lnSpc>
              <a:spcBef>
                <a:spcPts val="5"/>
              </a:spcBef>
            </a:pPr>
            <a:r>
              <a:rPr dirty="0" sz="2400" spc="-105" b="1">
                <a:solidFill>
                  <a:srgbClr val="FFFFFF"/>
                </a:solidFill>
                <a:latin typeface="함초롬바탕"/>
                <a:cs typeface="함초롬바탕"/>
              </a:rPr>
              <a:t>예)</a:t>
            </a:r>
            <a:r>
              <a:rPr dirty="0" sz="2400" spc="-210" b="1">
                <a:solidFill>
                  <a:srgbClr val="FFFFFF"/>
                </a:solidFill>
                <a:latin typeface="함초롬바탕"/>
                <a:cs typeface="함초롬바탕"/>
              </a:rPr>
              <a:t> 델타항공,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함초롬바탕"/>
                <a:cs typeface="함초롬바탕"/>
              </a:rPr>
              <a:t>엑센츄어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 descr=""/>
          <p:cNvGraphicFramePr>
            <a:graphicFrameLocks noGrp="1"/>
          </p:cNvGraphicFramePr>
          <p:nvPr/>
        </p:nvGraphicFramePr>
        <p:xfrm>
          <a:off x="1113791" y="1608461"/>
          <a:ext cx="11252200" cy="5439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47900"/>
                <a:gridCol w="2247900"/>
                <a:gridCol w="2247900"/>
                <a:gridCol w="2247900"/>
                <a:gridCol w="2247900"/>
              </a:tblGrid>
              <a:tr h="932180">
                <a:tc>
                  <a:txBody>
                    <a:bodyPr/>
                    <a:lstStyle/>
                    <a:p>
                      <a:pPr marL="745490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00" spc="125" b="1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2021</a:t>
                      </a:r>
                      <a:endParaRPr sz="2400">
                        <a:latin typeface="프리젠테이션 6 SemiBold"/>
                        <a:cs typeface="프리젠테이션 6 SemiBold"/>
                      </a:endParaRPr>
                    </a:p>
                    <a:p>
                      <a:pPr marL="63182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65" b="1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COVID19</a:t>
                      </a:r>
                      <a:endParaRPr sz="1800">
                        <a:latin typeface="프리젠테이션 6 SemiBold"/>
                        <a:cs typeface="프리젠테이션 6 SemiBold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00" spc="125" b="1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2022</a:t>
                      </a:r>
                      <a:endParaRPr sz="2400">
                        <a:latin typeface="프리젠테이션 6 SemiBold"/>
                        <a:cs typeface="프리젠테이션 6 SemiBold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100" b="1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Hybrid</a:t>
                      </a:r>
                      <a:endParaRPr sz="1800">
                        <a:latin typeface="프리젠테이션 6 SemiBold"/>
                        <a:cs typeface="프리젠테이션 6 SemiBold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00" spc="125" b="1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2023</a:t>
                      </a:r>
                      <a:endParaRPr sz="2400">
                        <a:latin typeface="프리젠테이션 6 SemiBold"/>
                        <a:cs typeface="프리젠테이션 6 SemiBold"/>
                      </a:endParaRPr>
                    </a:p>
                    <a:p>
                      <a:pPr algn="ctr" marL="5778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800" spc="105" b="1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HS4A</a:t>
                      </a:r>
                      <a:r>
                        <a:rPr dirty="0" sz="1600" spc="105" b="1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(</a:t>
                      </a:r>
                      <a:r>
                        <a:rPr dirty="0" sz="1600" spc="105" b="1">
                          <a:solidFill>
                            <a:srgbClr val="FFFFFF"/>
                          </a:solidFill>
                          <a:latin typeface="프리젠테이션 8 ExtraBold"/>
                          <a:cs typeface="프리젠테이션 8 ExtraBold"/>
                        </a:rPr>
                        <a:t>휴먼시큐리티</a:t>
                      </a:r>
                      <a:r>
                        <a:rPr dirty="0" sz="1600" spc="105" b="1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)</a:t>
                      </a:r>
                      <a:endParaRPr sz="1600">
                        <a:latin typeface="프리젠테이션 6 SemiBold"/>
                        <a:cs typeface="프리젠테이션 6 SemiBold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00" spc="125" b="1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2024</a:t>
                      </a:r>
                      <a:endParaRPr sz="2400">
                        <a:latin typeface="프리젠테이션 6 SemiBold"/>
                        <a:cs typeface="프리젠테이션 6 SemiBold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800" spc="110" b="1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AI</a:t>
                      </a:r>
                      <a:r>
                        <a:rPr dirty="0" sz="1800" spc="110" b="1">
                          <a:solidFill>
                            <a:srgbClr val="FFFFFF"/>
                          </a:solidFill>
                          <a:latin typeface="프리젠테이션 8 ExtraBold"/>
                          <a:cs typeface="프리젠테이션 8 ExtraBold"/>
                        </a:rPr>
                        <a:t>의</a:t>
                      </a:r>
                      <a:r>
                        <a:rPr dirty="0" sz="1800" spc="105" b="1">
                          <a:solidFill>
                            <a:srgbClr val="FFFFFF"/>
                          </a:solidFill>
                          <a:latin typeface="프리젠테이션 8 ExtraBold"/>
                          <a:cs typeface="프리젠테이션 8 ExtraBold"/>
                        </a:rPr>
                        <a:t> </a:t>
                      </a:r>
                      <a:r>
                        <a:rPr dirty="0" sz="1800" spc="195" b="1">
                          <a:solidFill>
                            <a:srgbClr val="FFFFFF"/>
                          </a:solidFill>
                          <a:latin typeface="프리젠테이션 8 ExtraBold"/>
                          <a:cs typeface="프리젠테이션 8 ExtraBold"/>
                        </a:rPr>
                        <a:t>일상화</a:t>
                      </a:r>
                      <a:endParaRPr sz="1800">
                        <a:latin typeface="프리젠테이션 8 ExtraBold"/>
                        <a:cs typeface="프리젠테이션 8 ExtraBold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5"/>
                        </a:spcBef>
                      </a:pPr>
                      <a:r>
                        <a:rPr dirty="0" sz="2400" spc="125" b="1">
                          <a:solidFill>
                            <a:srgbClr val="FFFFFF"/>
                          </a:solidFill>
                          <a:latin typeface="프리젠테이션 6 SemiBold"/>
                          <a:cs typeface="프리젠테이션 6 SemiBold"/>
                        </a:rPr>
                        <a:t>2025</a:t>
                      </a:r>
                      <a:endParaRPr sz="2400">
                        <a:latin typeface="프리젠테이션 6 SemiBold"/>
                        <a:cs typeface="프리젠테이션 6 SemiBold"/>
                      </a:endParaRPr>
                    </a:p>
                  </a:txBody>
                  <a:tcPr marL="0" marR="0" marB="0" marT="130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20" b="1">
                          <a:solidFill>
                            <a:srgbClr val="FFC000"/>
                          </a:solidFill>
                          <a:latin typeface="함초롬바탕"/>
                          <a:cs typeface="함초롬바탕"/>
                        </a:rPr>
                        <a:t>운송기술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20" b="1">
                          <a:solidFill>
                            <a:srgbClr val="FFC000"/>
                          </a:solidFill>
                          <a:latin typeface="함초롬바탕"/>
                          <a:cs typeface="함초롬바탕"/>
                        </a:rPr>
                        <a:t>운송기술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 b="1">
                          <a:solidFill>
                            <a:srgbClr val="FFC000"/>
                          </a:solidFill>
                          <a:latin typeface="함초롬바탕"/>
                          <a:cs typeface="함초롬바탕"/>
                        </a:rPr>
                        <a:t>교통/모빌리티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10" b="1">
                          <a:solidFill>
                            <a:srgbClr val="FFC000"/>
                          </a:solidFill>
                          <a:latin typeface="함초롬바탕"/>
                          <a:cs typeface="함초롬바탕"/>
                        </a:rPr>
                        <a:t>모빌리티/로보틱스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600" spc="-20" b="1">
                          <a:solidFill>
                            <a:srgbClr val="FFC000"/>
                          </a:solidFill>
                          <a:latin typeface="함초롬바탕"/>
                          <a:cs typeface="함초롬바탕"/>
                        </a:rPr>
                        <a:t>모빌리티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로봇/드론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20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우주기술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14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기업</a:t>
                      </a:r>
                      <a:r>
                        <a:rPr dirty="0" sz="1600" spc="-90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114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기술</a:t>
                      </a:r>
                      <a:r>
                        <a:rPr dirty="0" sz="1600" spc="-85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혁신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10" b="1">
                          <a:solidFill>
                            <a:srgbClr val="999BDF"/>
                          </a:solidFill>
                          <a:latin typeface="함초롬바탕"/>
                          <a:cs typeface="함초롬바탕"/>
                        </a:rPr>
                        <a:t>생성형</a:t>
                      </a:r>
                      <a:r>
                        <a:rPr dirty="0" sz="1600" spc="-105" b="1">
                          <a:solidFill>
                            <a:srgbClr val="999BD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999BDF"/>
                          </a:solidFill>
                          <a:latin typeface="함초롬바탕"/>
                          <a:cs typeface="함초롬바탕"/>
                        </a:rPr>
                        <a:t>AI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20" b="1">
                          <a:solidFill>
                            <a:srgbClr val="999BDF"/>
                          </a:solidFill>
                          <a:latin typeface="함초롬바탕"/>
                          <a:cs typeface="함초롬바탕"/>
                        </a:rPr>
                        <a:t>인공지능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10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디지털</a:t>
                      </a:r>
                      <a:r>
                        <a:rPr dirty="0" sz="1600" spc="-105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전환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10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디지털</a:t>
                      </a:r>
                      <a:r>
                        <a:rPr dirty="0" sz="1600" spc="-105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35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헬스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14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헬스</a:t>
                      </a:r>
                      <a:r>
                        <a:rPr dirty="0" sz="1600" spc="-90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테크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10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디지털</a:t>
                      </a:r>
                      <a:r>
                        <a:rPr dirty="0" sz="1600" spc="-105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35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헬스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10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디지털</a:t>
                      </a:r>
                      <a:r>
                        <a:rPr dirty="0" sz="1600" spc="-105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20" b="1">
                          <a:solidFill>
                            <a:srgbClr val="00AFEF"/>
                          </a:solidFill>
                          <a:latin typeface="함초롬바탕"/>
                          <a:cs typeface="함초롬바탕"/>
                        </a:rPr>
                        <a:t>헬스/장수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25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5G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20" b="1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지속가능한</a:t>
                      </a:r>
                      <a:r>
                        <a:rPr dirty="0" sz="1600" spc="-75" b="1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35" b="1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기술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 b="1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지속가능성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 b="1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지속가능성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 b="1">
                          <a:solidFill>
                            <a:srgbClr val="92D050"/>
                          </a:solidFill>
                          <a:latin typeface="함초롬바탕"/>
                          <a:cs typeface="함초롬바탕"/>
                        </a:rPr>
                        <a:t>지속가능성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10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스마트</a:t>
                      </a:r>
                      <a:r>
                        <a:rPr dirty="0" sz="1600" spc="-105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35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시티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30" b="1">
                          <a:solidFill>
                            <a:srgbClr val="F4B083"/>
                          </a:solidFill>
                          <a:latin typeface="함초롬바탕"/>
                          <a:cs typeface="함초롬바탕"/>
                        </a:rPr>
                        <a:t>메타버스/웹</a:t>
                      </a:r>
                      <a:r>
                        <a:rPr dirty="0" sz="1600" spc="-80" b="1">
                          <a:solidFill>
                            <a:srgbClr val="F4B083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F4B083"/>
                          </a:solidFill>
                          <a:latin typeface="함초롬바탕"/>
                          <a:cs typeface="함초롬바탕"/>
                        </a:rPr>
                        <a:t>3.0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 b="1">
                          <a:solidFill>
                            <a:srgbClr val="F4B083"/>
                          </a:solidFill>
                          <a:latin typeface="함초롬바탕"/>
                          <a:cs typeface="함초롬바탕"/>
                        </a:rPr>
                        <a:t>메타버스(XR)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14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양자</a:t>
                      </a:r>
                      <a:r>
                        <a:rPr dirty="0" sz="1600" spc="-90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 </a:t>
                      </a:r>
                      <a:r>
                        <a:rPr dirty="0" sz="1600" spc="-25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컴퓨팅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751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함초롬바탕"/>
                          <a:cs typeface="함초롬바탕"/>
                        </a:rPr>
                        <a:t>게임/서비스</a:t>
                      </a:r>
                      <a:endParaRPr sz="1600">
                        <a:latin typeface="함초롬바탕"/>
                        <a:cs typeface="함초롬바탕"/>
                      </a:endParaRPr>
                    </a:p>
                  </a:txBody>
                  <a:tcPr marL="0" marR="0" marB="0" marT="3175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A6A6A6"/>
                      </a:solidFill>
                      <a:prstDash val="solid"/>
                    </a:lnL>
                    <a:lnR w="12700">
                      <a:solidFill>
                        <a:srgbClr val="A6A6A6"/>
                      </a:solidFill>
                      <a:prstDash val="solid"/>
                    </a:lnR>
                    <a:lnT w="12700">
                      <a:solidFill>
                        <a:srgbClr val="A6A6A6"/>
                      </a:solidFill>
                      <a:prstDash val="solid"/>
                    </a:lnT>
                    <a:lnB w="12700">
                      <a:solidFill>
                        <a:srgbClr val="A6A6A6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pSp>
        <p:nvGrpSpPr>
          <p:cNvPr id="3" name="object 3" descr=""/>
          <p:cNvGrpSpPr/>
          <p:nvPr/>
        </p:nvGrpSpPr>
        <p:grpSpPr>
          <a:xfrm>
            <a:off x="598220" y="898601"/>
            <a:ext cx="4260215" cy="429259"/>
            <a:chOff x="598220" y="898601"/>
            <a:chExt cx="4260215" cy="429259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8220" y="938377"/>
              <a:ext cx="799160" cy="3396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7144" y="901801"/>
              <a:ext cx="797191" cy="42519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8460" y="943406"/>
              <a:ext cx="234542" cy="33467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0399" y="901801"/>
              <a:ext cx="1154125" cy="42519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1039" y="898601"/>
              <a:ext cx="797204" cy="42885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68123" y="451197"/>
            <a:ext cx="1978025" cy="330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55"/>
              <a:t>CES</a:t>
            </a:r>
            <a:r>
              <a:rPr dirty="0" sz="2000" spc="130"/>
              <a:t> </a:t>
            </a:r>
            <a:r>
              <a:rPr dirty="0" sz="2000" spc="50"/>
              <a:t>2021~2025</a:t>
            </a:r>
            <a:endParaRPr sz="2000"/>
          </a:p>
        </p:txBody>
      </p:sp>
      <p:grpSp>
        <p:nvGrpSpPr>
          <p:cNvPr id="10" name="object 10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sp>
          <p:nvSpPr>
            <p:cNvPr id="11" name="object 11" descr=""/>
            <p:cNvSpPr/>
            <p:nvPr/>
          </p:nvSpPr>
          <p:spPr>
            <a:xfrm>
              <a:off x="3132201" y="294170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89569" y="2865113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69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418201" y="294170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775569" y="2865113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69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589901" y="294170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947269" y="2865113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69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936860" y="294170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294229" y="2865113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69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936860" y="3673221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999B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294229" y="3596633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999BD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906381" y="441921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263750" y="434263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906381" y="515073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0263750" y="507415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589901" y="515073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7947269" y="507415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418201" y="515073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775569" y="507415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589901" y="441921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947269" y="434263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418201" y="441921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775569" y="434263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589901" y="5874639"/>
              <a:ext cx="382905" cy="0"/>
            </a:xfrm>
            <a:custGeom>
              <a:avLst/>
              <a:gdLst/>
              <a:ahLst/>
              <a:cxnLst/>
              <a:rect l="l" t="t" r="r" b="b"/>
              <a:pathLst>
                <a:path w="382904" h="0">
                  <a:moveTo>
                    <a:pt x="0" y="0"/>
                  </a:moveTo>
                  <a:lnTo>
                    <a:pt x="382905" y="0"/>
                  </a:lnTo>
                </a:path>
              </a:pathLst>
            </a:custGeom>
            <a:ln w="51053">
              <a:solidFill>
                <a:srgbClr val="F4B08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947269" y="5798051"/>
              <a:ext cx="153670" cy="153670"/>
            </a:xfrm>
            <a:custGeom>
              <a:avLst/>
              <a:gdLst/>
              <a:ahLst/>
              <a:cxnLst/>
              <a:rect l="l" t="t" r="r" b="b"/>
              <a:pathLst>
                <a:path w="153670" h="153670">
                  <a:moveTo>
                    <a:pt x="12" y="0"/>
                  </a:moveTo>
                  <a:lnTo>
                    <a:pt x="0" y="153162"/>
                  </a:lnTo>
                  <a:lnTo>
                    <a:pt x="153174" y="7659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4B08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8079" y="0"/>
              <a:ext cx="9752075" cy="755980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14647" y="834390"/>
              <a:ext cx="2311882" cy="22585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1728" y="1301496"/>
              <a:ext cx="1323593" cy="1270253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676762" y="1296538"/>
              <a:ext cx="1334135" cy="1280795"/>
            </a:xfrm>
            <a:custGeom>
              <a:avLst/>
              <a:gdLst/>
              <a:ahLst/>
              <a:cxnLst/>
              <a:rect l="l" t="t" r="r" b="b"/>
              <a:pathLst>
                <a:path w="1334135" h="1280795">
                  <a:moveTo>
                    <a:pt x="666953" y="0"/>
                  </a:moveTo>
                  <a:lnTo>
                    <a:pt x="735304" y="3200"/>
                  </a:lnTo>
                  <a:lnTo>
                    <a:pt x="801268" y="13195"/>
                  </a:lnTo>
                  <a:lnTo>
                    <a:pt x="865212" y="28778"/>
                  </a:lnTo>
                  <a:lnTo>
                    <a:pt x="926388" y="50368"/>
                  </a:lnTo>
                  <a:lnTo>
                    <a:pt x="984745" y="77152"/>
                  </a:lnTo>
                  <a:lnTo>
                    <a:pt x="1039939" y="109143"/>
                  </a:lnTo>
                  <a:lnTo>
                    <a:pt x="1091133" y="146342"/>
                  </a:lnTo>
                  <a:lnTo>
                    <a:pt x="1138301" y="187515"/>
                  </a:lnTo>
                  <a:lnTo>
                    <a:pt x="1181493" y="233095"/>
                  </a:lnTo>
                  <a:lnTo>
                    <a:pt x="1219885" y="282295"/>
                  </a:lnTo>
                  <a:lnTo>
                    <a:pt x="1253490" y="335089"/>
                  </a:lnTo>
                  <a:lnTo>
                    <a:pt x="1281493" y="391109"/>
                  </a:lnTo>
                  <a:lnTo>
                    <a:pt x="1303896" y="449910"/>
                  </a:lnTo>
                  <a:lnTo>
                    <a:pt x="1320304" y="511136"/>
                  </a:lnTo>
                  <a:lnTo>
                    <a:pt x="1330299" y="574751"/>
                  </a:lnTo>
                  <a:lnTo>
                    <a:pt x="1333906" y="640359"/>
                  </a:lnTo>
                  <a:lnTo>
                    <a:pt x="1330299" y="705967"/>
                  </a:lnTo>
                  <a:lnTo>
                    <a:pt x="1320304" y="769569"/>
                  </a:lnTo>
                  <a:lnTo>
                    <a:pt x="1303896" y="830795"/>
                  </a:lnTo>
                  <a:lnTo>
                    <a:pt x="1281493" y="889596"/>
                  </a:lnTo>
                  <a:lnTo>
                    <a:pt x="1253490" y="945616"/>
                  </a:lnTo>
                  <a:lnTo>
                    <a:pt x="1219885" y="998423"/>
                  </a:lnTo>
                  <a:lnTo>
                    <a:pt x="1181493" y="1047610"/>
                  </a:lnTo>
                  <a:lnTo>
                    <a:pt x="1138301" y="1093190"/>
                  </a:lnTo>
                  <a:lnTo>
                    <a:pt x="1091107" y="1134389"/>
                  </a:lnTo>
                  <a:lnTo>
                    <a:pt x="1039533" y="1171168"/>
                  </a:lnTo>
                  <a:lnTo>
                    <a:pt x="984758" y="1203159"/>
                  </a:lnTo>
                  <a:lnTo>
                    <a:pt x="926388" y="1229944"/>
                  </a:lnTo>
                  <a:lnTo>
                    <a:pt x="865225" y="1251534"/>
                  </a:lnTo>
                  <a:lnTo>
                    <a:pt x="801268" y="1267523"/>
                  </a:lnTo>
                  <a:lnTo>
                    <a:pt x="735291" y="1277112"/>
                  </a:lnTo>
                  <a:lnTo>
                    <a:pt x="666953" y="1280312"/>
                  </a:lnTo>
                  <a:lnTo>
                    <a:pt x="598614" y="1277112"/>
                  </a:lnTo>
                  <a:lnTo>
                    <a:pt x="532638" y="1267523"/>
                  </a:lnTo>
                  <a:lnTo>
                    <a:pt x="468680" y="1251534"/>
                  </a:lnTo>
                  <a:lnTo>
                    <a:pt x="407517" y="1229944"/>
                  </a:lnTo>
                  <a:lnTo>
                    <a:pt x="349161" y="1203159"/>
                  </a:lnTo>
                  <a:lnTo>
                    <a:pt x="293979" y="1171168"/>
                  </a:lnTo>
                  <a:lnTo>
                    <a:pt x="242785" y="1134376"/>
                  </a:lnTo>
                  <a:lnTo>
                    <a:pt x="195605" y="1093190"/>
                  </a:lnTo>
                  <a:lnTo>
                    <a:pt x="152412" y="1047610"/>
                  </a:lnTo>
                  <a:lnTo>
                    <a:pt x="114020" y="998423"/>
                  </a:lnTo>
                  <a:lnTo>
                    <a:pt x="80416" y="945616"/>
                  </a:lnTo>
                  <a:lnTo>
                    <a:pt x="52412" y="889596"/>
                  </a:lnTo>
                  <a:lnTo>
                    <a:pt x="30010" y="830795"/>
                  </a:lnTo>
                  <a:lnTo>
                    <a:pt x="13601" y="769569"/>
                  </a:lnTo>
                  <a:lnTo>
                    <a:pt x="3606" y="705967"/>
                  </a:lnTo>
                  <a:lnTo>
                    <a:pt x="0" y="640359"/>
                  </a:lnTo>
                  <a:lnTo>
                    <a:pt x="3606" y="574751"/>
                  </a:lnTo>
                  <a:lnTo>
                    <a:pt x="13601" y="511136"/>
                  </a:lnTo>
                  <a:lnTo>
                    <a:pt x="30010" y="449910"/>
                  </a:lnTo>
                  <a:lnTo>
                    <a:pt x="52412" y="391109"/>
                  </a:lnTo>
                  <a:lnTo>
                    <a:pt x="80416" y="335089"/>
                  </a:lnTo>
                  <a:lnTo>
                    <a:pt x="114020" y="282295"/>
                  </a:lnTo>
                  <a:lnTo>
                    <a:pt x="152412" y="233095"/>
                  </a:lnTo>
                  <a:lnTo>
                    <a:pt x="195605" y="187515"/>
                  </a:lnTo>
                  <a:lnTo>
                    <a:pt x="242785" y="146329"/>
                  </a:lnTo>
                  <a:lnTo>
                    <a:pt x="294360" y="109143"/>
                  </a:lnTo>
                  <a:lnTo>
                    <a:pt x="349148" y="77152"/>
                  </a:lnTo>
                  <a:lnTo>
                    <a:pt x="407517" y="50368"/>
                  </a:lnTo>
                  <a:lnTo>
                    <a:pt x="468693" y="28778"/>
                  </a:lnTo>
                  <a:lnTo>
                    <a:pt x="532638" y="13195"/>
                  </a:lnTo>
                  <a:lnTo>
                    <a:pt x="598601" y="3200"/>
                  </a:lnTo>
                  <a:lnTo>
                    <a:pt x="666953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4347871" y="2754392"/>
            <a:ext cx="1945639" cy="762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43815">
              <a:lnSpc>
                <a:spcPct val="100000"/>
              </a:lnSpc>
              <a:spcBef>
                <a:spcPts val="95"/>
              </a:spcBef>
            </a:pPr>
            <a:r>
              <a:rPr dirty="0" sz="2000" spc="22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인공지능</a:t>
            </a:r>
            <a:endParaRPr sz="2000">
              <a:latin typeface="프리젠테이션 8 ExtraBold"/>
              <a:cs typeface="프리젠테이션 8 ExtraBold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올해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0" b="1">
                <a:solidFill>
                  <a:srgbClr val="FFFFFF"/>
                </a:solidFill>
                <a:latin typeface="함초롬바탕"/>
                <a:cs typeface="함초롬바탕"/>
              </a:rPr>
              <a:t>CES에서는</a:t>
            </a:r>
            <a:r>
              <a:rPr dirty="0" sz="14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전년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대비</a:t>
            </a:r>
            <a:endParaRPr sz="1400">
              <a:latin typeface="함초롬바탕"/>
              <a:cs typeface="함초롬바탕"/>
            </a:endParaRPr>
          </a:p>
          <a:p>
            <a:pPr algn="ctr" marL="43815">
              <a:lnSpc>
                <a:spcPct val="100000"/>
              </a:lnSpc>
            </a:pPr>
            <a:r>
              <a:rPr dirty="0" sz="1400" spc="-60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14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관련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출품이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75" b="1">
                <a:solidFill>
                  <a:srgbClr val="FFFFFF"/>
                </a:solidFill>
                <a:latin typeface="함초롬바탕"/>
                <a:cs typeface="함초롬바탕"/>
              </a:rPr>
              <a:t>50%</a:t>
            </a:r>
            <a:r>
              <a:rPr dirty="0" sz="14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❽가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112046" y="5500390"/>
            <a:ext cx="1181100" cy="762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000" spc="2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지속가능성</a:t>
            </a:r>
            <a:endParaRPr sz="2000">
              <a:latin typeface="프리젠테이션 8 ExtraBold"/>
              <a:cs typeface="프리젠테이션 8 ExtraBold"/>
            </a:endParaRPr>
          </a:p>
          <a:p>
            <a:pPr algn="ctr" marL="59690" marR="52705">
              <a:lnSpc>
                <a:spcPct val="100000"/>
              </a:lnSpc>
              <a:spcBef>
                <a:spcPts val="45"/>
              </a:spcBef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기후</a:t>
            </a:r>
            <a:r>
              <a:rPr dirty="0" sz="14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변화와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자원</a:t>
            </a:r>
            <a:r>
              <a:rPr dirty="0" sz="14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고갈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문제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575553" y="3651503"/>
            <a:ext cx="5351145" cy="2258695"/>
            <a:chOff x="5575553" y="3651503"/>
            <a:chExt cx="5351145" cy="225869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75553" y="3651503"/>
              <a:ext cx="2307298" cy="22585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2659" y="4118610"/>
              <a:ext cx="1319021" cy="1270253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6037700" y="4113650"/>
              <a:ext cx="1329690" cy="1280795"/>
            </a:xfrm>
            <a:custGeom>
              <a:avLst/>
              <a:gdLst/>
              <a:ahLst/>
              <a:cxnLst/>
              <a:rect l="l" t="t" r="r" b="b"/>
              <a:pathLst>
                <a:path w="1329690" h="1280795">
                  <a:moveTo>
                    <a:pt x="664565" y="0"/>
                  </a:moveTo>
                  <a:lnTo>
                    <a:pt x="732523" y="3200"/>
                  </a:lnTo>
                  <a:lnTo>
                    <a:pt x="798487" y="13195"/>
                  </a:lnTo>
                  <a:lnTo>
                    <a:pt x="862037" y="28778"/>
                  </a:lnTo>
                  <a:lnTo>
                    <a:pt x="923213" y="50368"/>
                  </a:lnTo>
                  <a:lnTo>
                    <a:pt x="981189" y="77165"/>
                  </a:lnTo>
                  <a:lnTo>
                    <a:pt x="1035977" y="109156"/>
                  </a:lnTo>
                  <a:lnTo>
                    <a:pt x="1087158" y="146342"/>
                  </a:lnTo>
                  <a:lnTo>
                    <a:pt x="1134325" y="187515"/>
                  </a:lnTo>
                  <a:lnTo>
                    <a:pt x="1177518" y="233108"/>
                  </a:lnTo>
                  <a:lnTo>
                    <a:pt x="1215529" y="282308"/>
                  </a:lnTo>
                  <a:lnTo>
                    <a:pt x="1248727" y="335102"/>
                  </a:lnTo>
                  <a:lnTo>
                    <a:pt x="1276718" y="391109"/>
                  </a:lnTo>
                  <a:lnTo>
                    <a:pt x="1299121" y="449910"/>
                  </a:lnTo>
                  <a:lnTo>
                    <a:pt x="1315529" y="511136"/>
                  </a:lnTo>
                  <a:lnTo>
                    <a:pt x="1325537" y="574751"/>
                  </a:lnTo>
                  <a:lnTo>
                    <a:pt x="1329131" y="640359"/>
                  </a:lnTo>
                  <a:lnTo>
                    <a:pt x="1325537" y="705967"/>
                  </a:lnTo>
                  <a:lnTo>
                    <a:pt x="1315529" y="769569"/>
                  </a:lnTo>
                  <a:lnTo>
                    <a:pt x="1299121" y="830795"/>
                  </a:lnTo>
                  <a:lnTo>
                    <a:pt x="1276718" y="889596"/>
                  </a:lnTo>
                  <a:lnTo>
                    <a:pt x="1248727" y="945603"/>
                  </a:lnTo>
                  <a:lnTo>
                    <a:pt x="1215529" y="998397"/>
                  </a:lnTo>
                  <a:lnTo>
                    <a:pt x="1177518" y="1047597"/>
                  </a:lnTo>
                  <a:lnTo>
                    <a:pt x="1134325" y="1093190"/>
                  </a:lnTo>
                  <a:lnTo>
                    <a:pt x="1087145" y="1134376"/>
                  </a:lnTo>
                  <a:lnTo>
                    <a:pt x="1035964" y="1171168"/>
                  </a:lnTo>
                  <a:lnTo>
                    <a:pt x="981189" y="1203159"/>
                  </a:lnTo>
                  <a:lnTo>
                    <a:pt x="923213" y="1229944"/>
                  </a:lnTo>
                  <a:lnTo>
                    <a:pt x="862050" y="1251534"/>
                  </a:lnTo>
                  <a:lnTo>
                    <a:pt x="798487" y="1267523"/>
                  </a:lnTo>
                  <a:lnTo>
                    <a:pt x="732510" y="1277112"/>
                  </a:lnTo>
                  <a:lnTo>
                    <a:pt x="664565" y="1280312"/>
                  </a:lnTo>
                  <a:lnTo>
                    <a:pt x="596620" y="1277112"/>
                  </a:lnTo>
                  <a:lnTo>
                    <a:pt x="530644" y="1267523"/>
                  </a:lnTo>
                  <a:lnTo>
                    <a:pt x="467080" y="1251534"/>
                  </a:lnTo>
                  <a:lnTo>
                    <a:pt x="405917" y="1229944"/>
                  </a:lnTo>
                  <a:lnTo>
                    <a:pt x="347941" y="1203159"/>
                  </a:lnTo>
                  <a:lnTo>
                    <a:pt x="293166" y="1171168"/>
                  </a:lnTo>
                  <a:lnTo>
                    <a:pt x="241985" y="1134376"/>
                  </a:lnTo>
                  <a:lnTo>
                    <a:pt x="194805" y="1093190"/>
                  </a:lnTo>
                  <a:lnTo>
                    <a:pt x="151612" y="1047597"/>
                  </a:lnTo>
                  <a:lnTo>
                    <a:pt x="113601" y="998397"/>
                  </a:lnTo>
                  <a:lnTo>
                    <a:pt x="80403" y="945603"/>
                  </a:lnTo>
                  <a:lnTo>
                    <a:pt x="52412" y="889596"/>
                  </a:lnTo>
                  <a:lnTo>
                    <a:pt x="30010" y="830795"/>
                  </a:lnTo>
                  <a:lnTo>
                    <a:pt x="13601" y="769569"/>
                  </a:lnTo>
                  <a:lnTo>
                    <a:pt x="3594" y="705967"/>
                  </a:lnTo>
                  <a:lnTo>
                    <a:pt x="0" y="640359"/>
                  </a:lnTo>
                  <a:lnTo>
                    <a:pt x="3594" y="574751"/>
                  </a:lnTo>
                  <a:lnTo>
                    <a:pt x="13601" y="511136"/>
                  </a:lnTo>
                  <a:lnTo>
                    <a:pt x="30010" y="449910"/>
                  </a:lnTo>
                  <a:lnTo>
                    <a:pt x="52412" y="391109"/>
                  </a:lnTo>
                  <a:lnTo>
                    <a:pt x="80403" y="335102"/>
                  </a:lnTo>
                  <a:lnTo>
                    <a:pt x="113601" y="282308"/>
                  </a:lnTo>
                  <a:lnTo>
                    <a:pt x="151612" y="233108"/>
                  </a:lnTo>
                  <a:lnTo>
                    <a:pt x="194805" y="187515"/>
                  </a:lnTo>
                  <a:lnTo>
                    <a:pt x="241973" y="146342"/>
                  </a:lnTo>
                  <a:lnTo>
                    <a:pt x="293154" y="109156"/>
                  </a:lnTo>
                  <a:lnTo>
                    <a:pt x="347941" y="77165"/>
                  </a:lnTo>
                  <a:lnTo>
                    <a:pt x="405917" y="50368"/>
                  </a:lnTo>
                  <a:lnTo>
                    <a:pt x="467093" y="28778"/>
                  </a:lnTo>
                  <a:lnTo>
                    <a:pt x="530644" y="13195"/>
                  </a:lnTo>
                  <a:lnTo>
                    <a:pt x="596607" y="3200"/>
                  </a:lnTo>
                  <a:lnTo>
                    <a:pt x="664565" y="0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5197" y="3651503"/>
              <a:ext cx="2311120" cy="22585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82278" y="4118610"/>
              <a:ext cx="1322831" cy="127025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9077321" y="4113650"/>
              <a:ext cx="1333500" cy="1280795"/>
            </a:xfrm>
            <a:custGeom>
              <a:avLst/>
              <a:gdLst/>
              <a:ahLst/>
              <a:cxnLst/>
              <a:rect l="l" t="t" r="r" b="b"/>
              <a:pathLst>
                <a:path w="1333500" h="1280795">
                  <a:moveTo>
                    <a:pt x="666546" y="0"/>
                  </a:moveTo>
                  <a:lnTo>
                    <a:pt x="734504" y="3200"/>
                  </a:lnTo>
                  <a:lnTo>
                    <a:pt x="800862" y="13195"/>
                  </a:lnTo>
                  <a:lnTo>
                    <a:pt x="864412" y="28778"/>
                  </a:lnTo>
                  <a:lnTo>
                    <a:pt x="925982" y="50368"/>
                  </a:lnTo>
                  <a:lnTo>
                    <a:pt x="983945" y="77152"/>
                  </a:lnTo>
                  <a:lnTo>
                    <a:pt x="1039139" y="109143"/>
                  </a:lnTo>
                  <a:lnTo>
                    <a:pt x="1090320" y="146342"/>
                  </a:lnTo>
                  <a:lnTo>
                    <a:pt x="1137500" y="187515"/>
                  </a:lnTo>
                  <a:lnTo>
                    <a:pt x="1180680" y="233108"/>
                  </a:lnTo>
                  <a:lnTo>
                    <a:pt x="1219073" y="282295"/>
                  </a:lnTo>
                  <a:lnTo>
                    <a:pt x="1252677" y="335102"/>
                  </a:lnTo>
                  <a:lnTo>
                    <a:pt x="1280693" y="391109"/>
                  </a:lnTo>
                  <a:lnTo>
                    <a:pt x="1303096" y="449910"/>
                  </a:lnTo>
                  <a:lnTo>
                    <a:pt x="1319491" y="511136"/>
                  </a:lnTo>
                  <a:lnTo>
                    <a:pt x="1329499" y="574751"/>
                  </a:lnTo>
                  <a:lnTo>
                    <a:pt x="1333093" y="640359"/>
                  </a:lnTo>
                  <a:lnTo>
                    <a:pt x="1329499" y="705967"/>
                  </a:lnTo>
                  <a:lnTo>
                    <a:pt x="1319491" y="769569"/>
                  </a:lnTo>
                  <a:lnTo>
                    <a:pt x="1303096" y="830795"/>
                  </a:lnTo>
                  <a:lnTo>
                    <a:pt x="1280693" y="889596"/>
                  </a:lnTo>
                  <a:lnTo>
                    <a:pt x="1252677" y="945616"/>
                  </a:lnTo>
                  <a:lnTo>
                    <a:pt x="1219073" y="998423"/>
                  </a:lnTo>
                  <a:lnTo>
                    <a:pt x="1180680" y="1047610"/>
                  </a:lnTo>
                  <a:lnTo>
                    <a:pt x="1137500" y="1093190"/>
                  </a:lnTo>
                  <a:lnTo>
                    <a:pt x="1090320" y="1134376"/>
                  </a:lnTo>
                  <a:lnTo>
                    <a:pt x="1039126" y="1171168"/>
                  </a:lnTo>
                  <a:lnTo>
                    <a:pt x="983945" y="1203159"/>
                  </a:lnTo>
                  <a:lnTo>
                    <a:pt x="925982" y="1229944"/>
                  </a:lnTo>
                  <a:lnTo>
                    <a:pt x="864425" y="1251534"/>
                  </a:lnTo>
                  <a:lnTo>
                    <a:pt x="800862" y="1267523"/>
                  </a:lnTo>
                  <a:lnTo>
                    <a:pt x="734491" y="1277112"/>
                  </a:lnTo>
                  <a:lnTo>
                    <a:pt x="666546" y="1280312"/>
                  </a:lnTo>
                  <a:lnTo>
                    <a:pt x="598601" y="1277112"/>
                  </a:lnTo>
                  <a:lnTo>
                    <a:pt x="532231" y="1267523"/>
                  </a:lnTo>
                  <a:lnTo>
                    <a:pt x="468668" y="1251534"/>
                  </a:lnTo>
                  <a:lnTo>
                    <a:pt x="407111" y="1229944"/>
                  </a:lnTo>
                  <a:lnTo>
                    <a:pt x="349148" y="1203159"/>
                  </a:lnTo>
                  <a:lnTo>
                    <a:pt x="293966" y="1171168"/>
                  </a:lnTo>
                  <a:lnTo>
                    <a:pt x="242785" y="1134389"/>
                  </a:lnTo>
                  <a:lnTo>
                    <a:pt x="195199" y="1093190"/>
                  </a:lnTo>
                  <a:lnTo>
                    <a:pt x="152400" y="1047597"/>
                  </a:lnTo>
                  <a:lnTo>
                    <a:pt x="114020" y="998423"/>
                  </a:lnTo>
                  <a:lnTo>
                    <a:pt x="80416" y="945616"/>
                  </a:lnTo>
                  <a:lnTo>
                    <a:pt x="52400" y="889596"/>
                  </a:lnTo>
                  <a:lnTo>
                    <a:pt x="29997" y="830795"/>
                  </a:lnTo>
                  <a:lnTo>
                    <a:pt x="13601" y="769569"/>
                  </a:lnTo>
                  <a:lnTo>
                    <a:pt x="3594" y="705967"/>
                  </a:lnTo>
                  <a:lnTo>
                    <a:pt x="0" y="640359"/>
                  </a:lnTo>
                  <a:lnTo>
                    <a:pt x="3594" y="574751"/>
                  </a:lnTo>
                  <a:lnTo>
                    <a:pt x="13601" y="511136"/>
                  </a:lnTo>
                  <a:lnTo>
                    <a:pt x="29997" y="449910"/>
                  </a:lnTo>
                  <a:lnTo>
                    <a:pt x="52400" y="391109"/>
                  </a:lnTo>
                  <a:lnTo>
                    <a:pt x="80416" y="335102"/>
                  </a:lnTo>
                  <a:lnTo>
                    <a:pt x="114020" y="282295"/>
                  </a:lnTo>
                  <a:lnTo>
                    <a:pt x="152400" y="233108"/>
                  </a:lnTo>
                  <a:lnTo>
                    <a:pt x="195199" y="187515"/>
                  </a:lnTo>
                  <a:lnTo>
                    <a:pt x="242773" y="146329"/>
                  </a:lnTo>
                  <a:lnTo>
                    <a:pt x="293954" y="109143"/>
                  </a:lnTo>
                  <a:lnTo>
                    <a:pt x="349148" y="77152"/>
                  </a:lnTo>
                  <a:lnTo>
                    <a:pt x="407111" y="50368"/>
                  </a:lnTo>
                  <a:lnTo>
                    <a:pt x="468680" y="28778"/>
                  </a:lnTo>
                  <a:lnTo>
                    <a:pt x="532231" y="13195"/>
                  </a:lnTo>
                  <a:lnTo>
                    <a:pt x="598589" y="3200"/>
                  </a:lnTo>
                  <a:lnTo>
                    <a:pt x="666546" y="0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0244982" y="2754462"/>
            <a:ext cx="2141220" cy="762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43815">
              <a:lnSpc>
                <a:spcPct val="100000"/>
              </a:lnSpc>
              <a:spcBef>
                <a:spcPts val="95"/>
              </a:spcBef>
            </a:pPr>
            <a:r>
              <a:rPr dirty="0" sz="2000" spc="2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디지털</a:t>
            </a:r>
            <a:r>
              <a:rPr dirty="0" sz="2000" spc="1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000" spc="2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헬스와</a:t>
            </a:r>
            <a:r>
              <a:rPr dirty="0" sz="2000" spc="1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000" spc="2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장수</a:t>
            </a:r>
            <a:endParaRPr sz="2000">
              <a:latin typeface="프리젠테이션 8 ExtraBold"/>
              <a:cs typeface="프리젠테이션 8 ExtraBold"/>
            </a:endParaRPr>
          </a:p>
          <a:p>
            <a:pPr algn="ctr" marL="12700" marR="5080">
              <a:lnSpc>
                <a:spcPct val="100000"/>
              </a:lnSpc>
              <a:spcBef>
                <a:spcPts val="45"/>
              </a:spcBef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질병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치료,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예방,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웰빙,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75" b="1">
                <a:solidFill>
                  <a:srgbClr val="FFFFFF"/>
                </a:solidFill>
                <a:latin typeface="함초롬바탕"/>
                <a:cs typeface="함초롬바탕"/>
              </a:rPr>
              <a:t>고령화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사회를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장수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491212" y="5514097"/>
            <a:ext cx="2566670" cy="11893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95"/>
              </a:spcBef>
            </a:pPr>
            <a:r>
              <a:rPr dirty="0" sz="2000" spc="2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양자</a:t>
            </a:r>
            <a:r>
              <a:rPr dirty="0" sz="2000" spc="13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000" spc="10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컴퓨팅</a:t>
            </a:r>
            <a:r>
              <a:rPr dirty="0" sz="2000" spc="10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(New)</a:t>
            </a:r>
            <a:endParaRPr sz="2000">
              <a:latin typeface="프리젠테이션 6 SemiBold"/>
              <a:cs typeface="프리젠테이션 6 SemiBold"/>
            </a:endParaRPr>
          </a:p>
          <a:p>
            <a:pPr algn="ctr" marR="37465">
              <a:lnSpc>
                <a:spcPct val="100000"/>
              </a:lnSpc>
              <a:spcBef>
                <a:spcPts val="45"/>
              </a:spcBef>
            </a:pPr>
            <a:r>
              <a:rPr dirty="0" sz="1400" spc="-75" b="1">
                <a:solidFill>
                  <a:srgbClr val="FFFFFF"/>
                </a:solidFill>
                <a:latin typeface="함초롬바탕"/>
                <a:cs typeface="함초롬바탕"/>
              </a:rPr>
              <a:t>‘QUANTUM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MEANS</a:t>
            </a:r>
            <a:r>
              <a:rPr dirty="0" sz="14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함초롬바탕"/>
                <a:cs typeface="함초롬바탕"/>
              </a:rPr>
              <a:t>BUSINESS’</a:t>
            </a:r>
            <a:endParaRPr sz="1400">
              <a:latin typeface="함초롬바탕"/>
              <a:cs typeface="함초롬바탕"/>
            </a:endParaRPr>
          </a:p>
          <a:p>
            <a:pPr marL="12700" marR="5080" indent="232410">
              <a:lnSpc>
                <a:spcPct val="100000"/>
              </a:lnSpc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데이터를</a:t>
            </a:r>
            <a:r>
              <a:rPr dirty="0" sz="14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처리하고</a:t>
            </a:r>
            <a:r>
              <a:rPr dirty="0" sz="1400" spc="-20" b="1">
                <a:solidFill>
                  <a:srgbClr val="FFFFFF"/>
                </a:solidFill>
                <a:latin typeface="함초롬바탕"/>
                <a:cs typeface="함초롬바탕"/>
              </a:rPr>
              <a:t> 분석하는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방식에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혁명을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가져올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수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있는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기술.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금융,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보안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등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활용가능성이</a:t>
            </a:r>
            <a:r>
              <a:rPr dirty="0" sz="1400" spc="-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높음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7220737" y="834415"/>
            <a:ext cx="2292985" cy="2272030"/>
            <a:chOff x="7220737" y="834415"/>
            <a:chExt cx="2292985" cy="227203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20737" y="834415"/>
              <a:ext cx="2292832" cy="22714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7818" y="1301496"/>
              <a:ext cx="1304543" cy="128320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7682865" y="1296536"/>
              <a:ext cx="1315085" cy="1293495"/>
            </a:xfrm>
            <a:custGeom>
              <a:avLst/>
              <a:gdLst/>
              <a:ahLst/>
              <a:cxnLst/>
              <a:rect l="l" t="t" r="r" b="b"/>
              <a:pathLst>
                <a:path w="1315084" h="1293495">
                  <a:moveTo>
                    <a:pt x="657415" y="0"/>
                  </a:moveTo>
                  <a:lnTo>
                    <a:pt x="724585" y="3200"/>
                  </a:lnTo>
                  <a:lnTo>
                    <a:pt x="789762" y="13195"/>
                  </a:lnTo>
                  <a:lnTo>
                    <a:pt x="852931" y="29184"/>
                  </a:lnTo>
                  <a:lnTo>
                    <a:pt x="913307" y="50774"/>
                  </a:lnTo>
                  <a:lnTo>
                    <a:pt x="970902" y="77978"/>
                  </a:lnTo>
                  <a:lnTo>
                    <a:pt x="1024889" y="110363"/>
                  </a:lnTo>
                  <a:lnTo>
                    <a:pt x="1075677" y="147548"/>
                  </a:lnTo>
                  <a:lnTo>
                    <a:pt x="1122451" y="189534"/>
                  </a:lnTo>
                  <a:lnTo>
                    <a:pt x="1164856" y="235140"/>
                  </a:lnTo>
                  <a:lnTo>
                    <a:pt x="1202448" y="285127"/>
                  </a:lnTo>
                  <a:lnTo>
                    <a:pt x="1235633" y="338315"/>
                  </a:lnTo>
                  <a:lnTo>
                    <a:pt x="1263243" y="395122"/>
                  </a:lnTo>
                  <a:lnTo>
                    <a:pt x="1285239" y="454304"/>
                  </a:lnTo>
                  <a:lnTo>
                    <a:pt x="1301635" y="516305"/>
                  </a:lnTo>
                  <a:lnTo>
                    <a:pt x="1311643" y="580720"/>
                  </a:lnTo>
                  <a:lnTo>
                    <a:pt x="1314830" y="646709"/>
                  </a:lnTo>
                  <a:lnTo>
                    <a:pt x="1311643" y="712685"/>
                  </a:lnTo>
                  <a:lnTo>
                    <a:pt x="1301635" y="777100"/>
                  </a:lnTo>
                  <a:lnTo>
                    <a:pt x="1285239" y="839101"/>
                  </a:lnTo>
                  <a:lnTo>
                    <a:pt x="1263243" y="898283"/>
                  </a:lnTo>
                  <a:lnTo>
                    <a:pt x="1235633" y="955090"/>
                  </a:lnTo>
                  <a:lnTo>
                    <a:pt x="1202448" y="1008291"/>
                  </a:lnTo>
                  <a:lnTo>
                    <a:pt x="1164856" y="1058278"/>
                  </a:lnTo>
                  <a:lnTo>
                    <a:pt x="1122451" y="1103871"/>
                  </a:lnTo>
                  <a:lnTo>
                    <a:pt x="1075677" y="1145857"/>
                  </a:lnTo>
                  <a:lnTo>
                    <a:pt x="1024889" y="1183043"/>
                  </a:lnTo>
                  <a:lnTo>
                    <a:pt x="970902" y="1215440"/>
                  </a:lnTo>
                  <a:lnTo>
                    <a:pt x="913307" y="1242631"/>
                  </a:lnTo>
                  <a:lnTo>
                    <a:pt x="852931" y="1264221"/>
                  </a:lnTo>
                  <a:lnTo>
                    <a:pt x="789762" y="1280210"/>
                  </a:lnTo>
                  <a:lnTo>
                    <a:pt x="724585" y="1290218"/>
                  </a:lnTo>
                  <a:lnTo>
                    <a:pt x="657415" y="1293406"/>
                  </a:lnTo>
                  <a:lnTo>
                    <a:pt x="590245" y="1290218"/>
                  </a:lnTo>
                  <a:lnTo>
                    <a:pt x="525068" y="1280210"/>
                  </a:lnTo>
                  <a:lnTo>
                    <a:pt x="461898" y="1264221"/>
                  </a:lnTo>
                  <a:lnTo>
                    <a:pt x="401523" y="1242631"/>
                  </a:lnTo>
                  <a:lnTo>
                    <a:pt x="343928" y="1215440"/>
                  </a:lnTo>
                  <a:lnTo>
                    <a:pt x="289940" y="1183043"/>
                  </a:lnTo>
                  <a:lnTo>
                    <a:pt x="239153" y="1145844"/>
                  </a:lnTo>
                  <a:lnTo>
                    <a:pt x="192773" y="1103871"/>
                  </a:lnTo>
                  <a:lnTo>
                    <a:pt x="149986" y="1058278"/>
                  </a:lnTo>
                  <a:lnTo>
                    <a:pt x="112382" y="1008291"/>
                  </a:lnTo>
                  <a:lnTo>
                    <a:pt x="79197" y="955090"/>
                  </a:lnTo>
                  <a:lnTo>
                    <a:pt x="51587" y="898283"/>
                  </a:lnTo>
                  <a:lnTo>
                    <a:pt x="29590" y="839101"/>
                  </a:lnTo>
                  <a:lnTo>
                    <a:pt x="13195" y="777100"/>
                  </a:lnTo>
                  <a:lnTo>
                    <a:pt x="3187" y="712685"/>
                  </a:lnTo>
                  <a:lnTo>
                    <a:pt x="0" y="646709"/>
                  </a:lnTo>
                  <a:lnTo>
                    <a:pt x="3187" y="580720"/>
                  </a:lnTo>
                  <a:lnTo>
                    <a:pt x="13195" y="516305"/>
                  </a:lnTo>
                  <a:lnTo>
                    <a:pt x="29590" y="454304"/>
                  </a:lnTo>
                  <a:lnTo>
                    <a:pt x="51587" y="395122"/>
                  </a:lnTo>
                  <a:lnTo>
                    <a:pt x="79197" y="338315"/>
                  </a:lnTo>
                  <a:lnTo>
                    <a:pt x="112382" y="285127"/>
                  </a:lnTo>
                  <a:lnTo>
                    <a:pt x="149986" y="235127"/>
                  </a:lnTo>
                  <a:lnTo>
                    <a:pt x="192773" y="189534"/>
                  </a:lnTo>
                  <a:lnTo>
                    <a:pt x="239153" y="147561"/>
                  </a:lnTo>
                  <a:lnTo>
                    <a:pt x="289940" y="110363"/>
                  </a:lnTo>
                  <a:lnTo>
                    <a:pt x="343928" y="77978"/>
                  </a:lnTo>
                  <a:lnTo>
                    <a:pt x="401523" y="50774"/>
                  </a:lnTo>
                  <a:lnTo>
                    <a:pt x="461898" y="29184"/>
                  </a:lnTo>
                  <a:lnTo>
                    <a:pt x="525068" y="13195"/>
                  </a:lnTo>
                  <a:lnTo>
                    <a:pt x="590245" y="3200"/>
                  </a:lnTo>
                  <a:lnTo>
                    <a:pt x="657415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7166162" y="2754392"/>
            <a:ext cx="2468245" cy="9759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000" spc="2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모빌리티</a:t>
            </a:r>
            <a:r>
              <a:rPr dirty="0" sz="2000" spc="1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000" spc="2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기술과</a:t>
            </a:r>
            <a:r>
              <a:rPr dirty="0" sz="2000" spc="1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000" spc="2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연결성</a:t>
            </a:r>
            <a:endParaRPr sz="2000">
              <a:latin typeface="프리젠테이션 8 ExtraBold"/>
              <a:cs typeface="프리젠테이션 8 ExtraBold"/>
            </a:endParaRPr>
          </a:p>
          <a:p>
            <a:pPr algn="ctr" marL="49530" marR="88265">
              <a:lnSpc>
                <a:spcPct val="100000"/>
              </a:lnSpc>
              <a:spcBef>
                <a:spcPts val="45"/>
              </a:spcBef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도시화와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교통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문제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해결을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위한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핵심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기술.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자율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주행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차량,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드론,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도심</a:t>
            </a:r>
            <a:r>
              <a:rPr dirty="0" sz="14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항공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함초롬바탕"/>
                <a:cs typeface="함초롬바탕"/>
              </a:rPr>
              <a:t>모빌리티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23121" y="3103441"/>
            <a:ext cx="214185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704850" algn="l"/>
                <a:tab pos="792480" algn="l"/>
                <a:tab pos="1572895" algn="l"/>
              </a:tabLst>
            </a:pPr>
            <a:r>
              <a:rPr dirty="0" sz="4800" spc="24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5</a:t>
            </a:r>
            <a:r>
              <a:rPr dirty="0" sz="480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	</a:t>
            </a:r>
            <a:r>
              <a:rPr dirty="0" sz="4800" spc="5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가</a:t>
            </a:r>
            <a:r>
              <a:rPr dirty="0" sz="480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	</a:t>
            </a:r>
            <a:r>
              <a:rPr dirty="0" sz="4800" spc="5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지 트</a:t>
            </a:r>
            <a:r>
              <a:rPr dirty="0" sz="480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		</a:t>
            </a:r>
            <a:r>
              <a:rPr dirty="0" sz="4800" spc="5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렌</a:t>
            </a:r>
            <a:r>
              <a:rPr dirty="0" sz="480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	</a:t>
            </a:r>
            <a:r>
              <a:rPr dirty="0" sz="4800" spc="5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드</a:t>
            </a:r>
            <a:endParaRPr sz="4800">
              <a:latin typeface="프리젠테이션 8 ExtraBold"/>
              <a:cs typeface="프리젠테이션 8 ExtraBold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850929" y="2639725"/>
            <a:ext cx="214439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4735" algn="l"/>
              </a:tabLst>
            </a:pPr>
            <a:r>
              <a:rPr dirty="0" sz="2800"/>
              <a:t>C</a:t>
            </a:r>
            <a:r>
              <a:rPr dirty="0" sz="2800" spc="-120"/>
              <a:t> </a:t>
            </a:r>
            <a:r>
              <a:rPr dirty="0" sz="2800" spc="285"/>
              <a:t>ES</a:t>
            </a:r>
            <a:r>
              <a:rPr dirty="0" sz="2800"/>
              <a:t>	</a:t>
            </a:r>
            <a:r>
              <a:rPr dirty="0" sz="2800" spc="434"/>
              <a:t>2025 </a:t>
            </a:r>
            <a:endParaRPr sz="2800"/>
          </a:p>
        </p:txBody>
      </p:sp>
      <p:grpSp>
        <p:nvGrpSpPr>
          <p:cNvPr id="26" name="object 26" descr=""/>
          <p:cNvGrpSpPr/>
          <p:nvPr/>
        </p:nvGrpSpPr>
        <p:grpSpPr>
          <a:xfrm>
            <a:off x="0" y="38100"/>
            <a:ext cx="13440410" cy="7522209"/>
            <a:chOff x="0" y="38100"/>
            <a:chExt cx="13440410" cy="7522209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17657" y="834415"/>
              <a:ext cx="2292820" cy="227149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684764" y="1301496"/>
              <a:ext cx="1304543" cy="1283207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10679810" y="1296536"/>
              <a:ext cx="1315085" cy="1293495"/>
            </a:xfrm>
            <a:custGeom>
              <a:avLst/>
              <a:gdLst/>
              <a:ahLst/>
              <a:cxnLst/>
              <a:rect l="l" t="t" r="r" b="b"/>
              <a:pathLst>
                <a:path w="1315084" h="1293495">
                  <a:moveTo>
                    <a:pt x="657415" y="0"/>
                  </a:moveTo>
                  <a:lnTo>
                    <a:pt x="724585" y="3200"/>
                  </a:lnTo>
                  <a:lnTo>
                    <a:pt x="789762" y="13195"/>
                  </a:lnTo>
                  <a:lnTo>
                    <a:pt x="852931" y="29184"/>
                  </a:lnTo>
                  <a:lnTo>
                    <a:pt x="913307" y="50774"/>
                  </a:lnTo>
                  <a:lnTo>
                    <a:pt x="970902" y="77978"/>
                  </a:lnTo>
                  <a:lnTo>
                    <a:pt x="1024889" y="110363"/>
                  </a:lnTo>
                  <a:lnTo>
                    <a:pt x="1075677" y="147548"/>
                  </a:lnTo>
                  <a:lnTo>
                    <a:pt x="1122451" y="189534"/>
                  </a:lnTo>
                  <a:lnTo>
                    <a:pt x="1164856" y="235140"/>
                  </a:lnTo>
                  <a:lnTo>
                    <a:pt x="1202448" y="285127"/>
                  </a:lnTo>
                  <a:lnTo>
                    <a:pt x="1235633" y="338315"/>
                  </a:lnTo>
                  <a:lnTo>
                    <a:pt x="1263243" y="395122"/>
                  </a:lnTo>
                  <a:lnTo>
                    <a:pt x="1285239" y="454304"/>
                  </a:lnTo>
                  <a:lnTo>
                    <a:pt x="1301635" y="516305"/>
                  </a:lnTo>
                  <a:lnTo>
                    <a:pt x="1311643" y="580720"/>
                  </a:lnTo>
                  <a:lnTo>
                    <a:pt x="1314830" y="646709"/>
                  </a:lnTo>
                  <a:lnTo>
                    <a:pt x="1311643" y="712685"/>
                  </a:lnTo>
                  <a:lnTo>
                    <a:pt x="1301635" y="777100"/>
                  </a:lnTo>
                  <a:lnTo>
                    <a:pt x="1285239" y="839101"/>
                  </a:lnTo>
                  <a:lnTo>
                    <a:pt x="1263243" y="898283"/>
                  </a:lnTo>
                  <a:lnTo>
                    <a:pt x="1235633" y="955090"/>
                  </a:lnTo>
                  <a:lnTo>
                    <a:pt x="1202448" y="1008291"/>
                  </a:lnTo>
                  <a:lnTo>
                    <a:pt x="1164856" y="1058278"/>
                  </a:lnTo>
                  <a:lnTo>
                    <a:pt x="1122451" y="1103871"/>
                  </a:lnTo>
                  <a:lnTo>
                    <a:pt x="1075677" y="1145857"/>
                  </a:lnTo>
                  <a:lnTo>
                    <a:pt x="1024889" y="1183043"/>
                  </a:lnTo>
                  <a:lnTo>
                    <a:pt x="970902" y="1215440"/>
                  </a:lnTo>
                  <a:lnTo>
                    <a:pt x="913307" y="1242631"/>
                  </a:lnTo>
                  <a:lnTo>
                    <a:pt x="852931" y="1264221"/>
                  </a:lnTo>
                  <a:lnTo>
                    <a:pt x="789762" y="1280210"/>
                  </a:lnTo>
                  <a:lnTo>
                    <a:pt x="724585" y="1290218"/>
                  </a:lnTo>
                  <a:lnTo>
                    <a:pt x="657415" y="1293406"/>
                  </a:lnTo>
                  <a:lnTo>
                    <a:pt x="590245" y="1290218"/>
                  </a:lnTo>
                  <a:lnTo>
                    <a:pt x="525068" y="1280210"/>
                  </a:lnTo>
                  <a:lnTo>
                    <a:pt x="461898" y="1264221"/>
                  </a:lnTo>
                  <a:lnTo>
                    <a:pt x="401523" y="1242631"/>
                  </a:lnTo>
                  <a:lnTo>
                    <a:pt x="343928" y="1215440"/>
                  </a:lnTo>
                  <a:lnTo>
                    <a:pt x="289940" y="1183043"/>
                  </a:lnTo>
                  <a:lnTo>
                    <a:pt x="239153" y="1145844"/>
                  </a:lnTo>
                  <a:lnTo>
                    <a:pt x="192773" y="1103871"/>
                  </a:lnTo>
                  <a:lnTo>
                    <a:pt x="149986" y="1058278"/>
                  </a:lnTo>
                  <a:lnTo>
                    <a:pt x="112382" y="1008291"/>
                  </a:lnTo>
                  <a:lnTo>
                    <a:pt x="79197" y="955090"/>
                  </a:lnTo>
                  <a:lnTo>
                    <a:pt x="51587" y="898283"/>
                  </a:lnTo>
                  <a:lnTo>
                    <a:pt x="29590" y="839101"/>
                  </a:lnTo>
                  <a:lnTo>
                    <a:pt x="13195" y="777100"/>
                  </a:lnTo>
                  <a:lnTo>
                    <a:pt x="3187" y="712685"/>
                  </a:lnTo>
                  <a:lnTo>
                    <a:pt x="0" y="646709"/>
                  </a:lnTo>
                  <a:lnTo>
                    <a:pt x="3187" y="580720"/>
                  </a:lnTo>
                  <a:lnTo>
                    <a:pt x="13195" y="516305"/>
                  </a:lnTo>
                  <a:lnTo>
                    <a:pt x="29590" y="454304"/>
                  </a:lnTo>
                  <a:lnTo>
                    <a:pt x="51587" y="395122"/>
                  </a:lnTo>
                  <a:lnTo>
                    <a:pt x="79197" y="338315"/>
                  </a:lnTo>
                  <a:lnTo>
                    <a:pt x="112382" y="285127"/>
                  </a:lnTo>
                  <a:lnTo>
                    <a:pt x="149986" y="235127"/>
                  </a:lnTo>
                  <a:lnTo>
                    <a:pt x="192773" y="189534"/>
                  </a:lnTo>
                  <a:lnTo>
                    <a:pt x="239153" y="147561"/>
                  </a:lnTo>
                  <a:lnTo>
                    <a:pt x="289940" y="110363"/>
                  </a:lnTo>
                  <a:lnTo>
                    <a:pt x="343928" y="77978"/>
                  </a:lnTo>
                  <a:lnTo>
                    <a:pt x="401523" y="50774"/>
                  </a:lnTo>
                  <a:lnTo>
                    <a:pt x="461898" y="29184"/>
                  </a:lnTo>
                  <a:lnTo>
                    <a:pt x="525068" y="13195"/>
                  </a:lnTo>
                  <a:lnTo>
                    <a:pt x="590245" y="3200"/>
                  </a:lnTo>
                  <a:lnTo>
                    <a:pt x="657415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38100"/>
              <a:ext cx="13439392" cy="752170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7271004"/>
              <a:ext cx="13440155" cy="288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2543" y="528066"/>
            <a:ext cx="4369396" cy="639851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269800" y="3066773"/>
            <a:ext cx="2682875" cy="111252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800" spc="4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CONNECT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>
              <a:lnSpc>
                <a:spcPct val="100000"/>
              </a:lnSpc>
              <a:spcBef>
                <a:spcPts val="495"/>
              </a:spcBef>
            </a:pP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AI를</a:t>
            </a: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통해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산업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간</a:t>
            </a:r>
            <a:r>
              <a:rPr dirty="0" sz="16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경계를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60" b="1">
                <a:solidFill>
                  <a:srgbClr val="FFFFFF"/>
                </a:solidFill>
                <a:latin typeface="함초롬바탕"/>
                <a:cs typeface="함초롬바탕"/>
              </a:rPr>
              <a:t>허물고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기술과</a:t>
            </a:r>
            <a:r>
              <a:rPr dirty="0" sz="1600" spc="-10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데이터를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연결하는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단계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011728" y="3066773"/>
            <a:ext cx="2263775" cy="111252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800" spc="7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SOLVE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>
              <a:lnSpc>
                <a:spcPct val="100000"/>
              </a:lnSpc>
              <a:spcBef>
                <a:spcPts val="495"/>
              </a:spcBef>
            </a:pPr>
            <a:r>
              <a:rPr dirty="0" sz="1600" spc="-70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16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기술이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실제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문제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해결에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기여하는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단계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269800" y="4628892"/>
            <a:ext cx="1787525" cy="111252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800" spc="10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DISCOVER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422909">
              <a:lnSpc>
                <a:spcPct val="100000"/>
              </a:lnSpc>
              <a:spcBef>
                <a:spcPts val="495"/>
              </a:spcBef>
            </a:pP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dirty="0" sz="1600" spc="-10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가능성을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발견하는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단계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011728" y="4628892"/>
            <a:ext cx="2155190" cy="135636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2800" spc="14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DIVE</a:t>
            </a: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3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IN</a:t>
            </a:r>
            <a:endParaRPr sz="2800">
              <a:latin typeface="프리젠테이션 6 SemiBold"/>
              <a:cs typeface="프리젠테이션 6 SemiBold"/>
            </a:endParaRPr>
          </a:p>
          <a:p>
            <a:pPr marL="12700" marR="5080">
              <a:lnSpc>
                <a:spcPct val="100000"/>
              </a:lnSpc>
              <a:spcBef>
                <a:spcPts val="495"/>
              </a:spcBef>
            </a:pP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기업과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개인이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적극적으로 </a:t>
            </a:r>
            <a:r>
              <a:rPr dirty="0" sz="1600" spc="-70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16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기술을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함초롬바탕"/>
                <a:cs typeface="함초롬바탕"/>
              </a:rPr>
              <a:t>도입하고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전환하는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단계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50777" rIns="0" bIns="0" rtlCol="0" vert="horz">
            <a:spAutoFit/>
          </a:bodyPr>
          <a:lstStyle/>
          <a:p>
            <a:pPr marL="262255">
              <a:lnSpc>
                <a:spcPct val="100000"/>
              </a:lnSpc>
              <a:spcBef>
                <a:spcPts val="100"/>
              </a:spcBef>
            </a:pPr>
            <a:r>
              <a:rPr dirty="0" spc="245"/>
              <a:t>CES</a:t>
            </a:r>
            <a:r>
              <a:rPr dirty="0" spc="245" b="1">
                <a:latin typeface="프리젠테이션 8 ExtraBold"/>
                <a:cs typeface="프리젠테이션 8 ExtraBold"/>
              </a:rPr>
              <a:t>에서</a:t>
            </a:r>
            <a:r>
              <a:rPr dirty="0" spc="90" b="1">
                <a:latin typeface="프리젠테이션 8 ExtraBold"/>
                <a:cs typeface="프리젠테이션 8 ExtraBold"/>
              </a:rPr>
              <a:t> </a:t>
            </a:r>
            <a:r>
              <a:rPr dirty="0" spc="455" b="1">
                <a:latin typeface="프리젠테이션 8 ExtraBold"/>
                <a:cs typeface="프리젠테이션 8 ExtraBold"/>
              </a:rPr>
              <a:t>살펴본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669798" y="1821548"/>
            <a:ext cx="5371465" cy="1814195"/>
            <a:chOff x="669798" y="1821548"/>
            <a:chExt cx="5371465" cy="181419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510" y="1873897"/>
              <a:ext cx="439213" cy="36644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6844" y="1821548"/>
              <a:ext cx="1339805" cy="48486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6905" y="1822564"/>
              <a:ext cx="890231" cy="49249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5181" y="1873897"/>
              <a:ext cx="296313" cy="36644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0060" y="1827644"/>
              <a:ext cx="841435" cy="47268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73332" y="1822564"/>
              <a:ext cx="867867" cy="49249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69798" y="3165348"/>
              <a:ext cx="469900" cy="470534"/>
            </a:xfrm>
            <a:custGeom>
              <a:avLst/>
              <a:gdLst/>
              <a:ahLst/>
              <a:cxnLst/>
              <a:rect l="l" t="t" r="r" b="b"/>
              <a:pathLst>
                <a:path w="469900" h="470535">
                  <a:moveTo>
                    <a:pt x="234696" y="0"/>
                  </a:moveTo>
                  <a:lnTo>
                    <a:pt x="187397" y="4775"/>
                  </a:lnTo>
                  <a:lnTo>
                    <a:pt x="143342" y="18473"/>
                  </a:lnTo>
                  <a:lnTo>
                    <a:pt x="103476" y="40146"/>
                  </a:lnTo>
                  <a:lnTo>
                    <a:pt x="68741" y="68851"/>
                  </a:lnTo>
                  <a:lnTo>
                    <a:pt x="40083" y="103642"/>
                  </a:lnTo>
                  <a:lnTo>
                    <a:pt x="18443" y="143573"/>
                  </a:lnTo>
                  <a:lnTo>
                    <a:pt x="4768" y="187700"/>
                  </a:lnTo>
                  <a:lnTo>
                    <a:pt x="0" y="235076"/>
                  </a:lnTo>
                  <a:lnTo>
                    <a:pt x="4768" y="282453"/>
                  </a:lnTo>
                  <a:lnTo>
                    <a:pt x="18443" y="326580"/>
                  </a:lnTo>
                  <a:lnTo>
                    <a:pt x="40083" y="366511"/>
                  </a:lnTo>
                  <a:lnTo>
                    <a:pt x="68741" y="401302"/>
                  </a:lnTo>
                  <a:lnTo>
                    <a:pt x="103476" y="430007"/>
                  </a:lnTo>
                  <a:lnTo>
                    <a:pt x="143342" y="451680"/>
                  </a:lnTo>
                  <a:lnTo>
                    <a:pt x="187397" y="465378"/>
                  </a:lnTo>
                  <a:lnTo>
                    <a:pt x="234696" y="470153"/>
                  </a:lnTo>
                  <a:lnTo>
                    <a:pt x="281994" y="465378"/>
                  </a:lnTo>
                  <a:lnTo>
                    <a:pt x="326049" y="451680"/>
                  </a:lnTo>
                  <a:lnTo>
                    <a:pt x="365915" y="430007"/>
                  </a:lnTo>
                  <a:lnTo>
                    <a:pt x="400650" y="401302"/>
                  </a:lnTo>
                  <a:lnTo>
                    <a:pt x="429308" y="366511"/>
                  </a:lnTo>
                  <a:lnTo>
                    <a:pt x="450948" y="326580"/>
                  </a:lnTo>
                  <a:lnTo>
                    <a:pt x="464623" y="282453"/>
                  </a:lnTo>
                  <a:lnTo>
                    <a:pt x="469392" y="235076"/>
                  </a:lnTo>
                  <a:lnTo>
                    <a:pt x="464623" y="187700"/>
                  </a:lnTo>
                  <a:lnTo>
                    <a:pt x="450948" y="143573"/>
                  </a:lnTo>
                  <a:lnTo>
                    <a:pt x="429308" y="103642"/>
                  </a:lnTo>
                  <a:lnTo>
                    <a:pt x="400650" y="68851"/>
                  </a:lnTo>
                  <a:lnTo>
                    <a:pt x="365915" y="40146"/>
                  </a:lnTo>
                  <a:lnTo>
                    <a:pt x="326049" y="18473"/>
                  </a:lnTo>
                  <a:lnTo>
                    <a:pt x="281994" y="4775"/>
                  </a:lnTo>
                  <a:lnTo>
                    <a:pt x="234696" y="0"/>
                  </a:lnTo>
                  <a:close/>
                </a:path>
              </a:pathLst>
            </a:custGeom>
            <a:solidFill>
              <a:srgbClr val="5278F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813123" y="3216520"/>
            <a:ext cx="1828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7" name="object 17" descr=""/>
          <p:cNvSpPr/>
          <p:nvPr/>
        </p:nvSpPr>
        <p:spPr>
          <a:xfrm>
            <a:off x="4415790" y="3165348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5" h="470535">
                <a:moveTo>
                  <a:pt x="235077" y="0"/>
                </a:moveTo>
                <a:lnTo>
                  <a:pt x="187700" y="4775"/>
                </a:lnTo>
                <a:lnTo>
                  <a:pt x="143573" y="18473"/>
                </a:lnTo>
                <a:lnTo>
                  <a:pt x="103642" y="40146"/>
                </a:lnTo>
                <a:lnTo>
                  <a:pt x="68851" y="68851"/>
                </a:lnTo>
                <a:lnTo>
                  <a:pt x="40146" y="103642"/>
                </a:lnTo>
                <a:lnTo>
                  <a:pt x="18473" y="143573"/>
                </a:lnTo>
                <a:lnTo>
                  <a:pt x="4775" y="187700"/>
                </a:lnTo>
                <a:lnTo>
                  <a:pt x="0" y="235076"/>
                </a:lnTo>
                <a:lnTo>
                  <a:pt x="4775" y="282453"/>
                </a:lnTo>
                <a:lnTo>
                  <a:pt x="18473" y="326580"/>
                </a:lnTo>
                <a:lnTo>
                  <a:pt x="40146" y="366511"/>
                </a:lnTo>
                <a:lnTo>
                  <a:pt x="68851" y="401302"/>
                </a:lnTo>
                <a:lnTo>
                  <a:pt x="103642" y="430007"/>
                </a:lnTo>
                <a:lnTo>
                  <a:pt x="143573" y="451680"/>
                </a:lnTo>
                <a:lnTo>
                  <a:pt x="187700" y="465378"/>
                </a:lnTo>
                <a:lnTo>
                  <a:pt x="235077" y="470153"/>
                </a:lnTo>
                <a:lnTo>
                  <a:pt x="282453" y="465378"/>
                </a:lnTo>
                <a:lnTo>
                  <a:pt x="326580" y="451680"/>
                </a:lnTo>
                <a:lnTo>
                  <a:pt x="366511" y="430007"/>
                </a:lnTo>
                <a:lnTo>
                  <a:pt x="401302" y="401302"/>
                </a:lnTo>
                <a:lnTo>
                  <a:pt x="430007" y="366511"/>
                </a:lnTo>
                <a:lnTo>
                  <a:pt x="451680" y="326580"/>
                </a:lnTo>
                <a:lnTo>
                  <a:pt x="465378" y="282453"/>
                </a:lnTo>
                <a:lnTo>
                  <a:pt x="470154" y="235076"/>
                </a:lnTo>
                <a:lnTo>
                  <a:pt x="465378" y="187700"/>
                </a:lnTo>
                <a:lnTo>
                  <a:pt x="451680" y="143573"/>
                </a:lnTo>
                <a:lnTo>
                  <a:pt x="430007" y="103642"/>
                </a:lnTo>
                <a:lnTo>
                  <a:pt x="401302" y="68851"/>
                </a:lnTo>
                <a:lnTo>
                  <a:pt x="366511" y="40146"/>
                </a:lnTo>
                <a:lnTo>
                  <a:pt x="326580" y="18473"/>
                </a:lnTo>
                <a:lnTo>
                  <a:pt x="282453" y="4775"/>
                </a:lnTo>
                <a:lnTo>
                  <a:pt x="235077" y="0"/>
                </a:lnTo>
                <a:close/>
              </a:path>
            </a:pathLst>
          </a:custGeom>
          <a:solidFill>
            <a:srgbClr val="7C7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4559692" y="3216520"/>
            <a:ext cx="1828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669798" y="4737354"/>
            <a:ext cx="469900" cy="470534"/>
          </a:xfrm>
          <a:custGeom>
            <a:avLst/>
            <a:gdLst/>
            <a:ahLst/>
            <a:cxnLst/>
            <a:rect l="l" t="t" r="r" b="b"/>
            <a:pathLst>
              <a:path w="469900" h="470535">
                <a:moveTo>
                  <a:pt x="234696" y="0"/>
                </a:moveTo>
                <a:lnTo>
                  <a:pt x="187397" y="4775"/>
                </a:lnTo>
                <a:lnTo>
                  <a:pt x="143342" y="18473"/>
                </a:lnTo>
                <a:lnTo>
                  <a:pt x="103476" y="40146"/>
                </a:lnTo>
                <a:lnTo>
                  <a:pt x="68741" y="68851"/>
                </a:lnTo>
                <a:lnTo>
                  <a:pt x="40083" y="103642"/>
                </a:lnTo>
                <a:lnTo>
                  <a:pt x="18443" y="143573"/>
                </a:lnTo>
                <a:lnTo>
                  <a:pt x="4768" y="187700"/>
                </a:lnTo>
                <a:lnTo>
                  <a:pt x="0" y="235077"/>
                </a:lnTo>
                <a:lnTo>
                  <a:pt x="4768" y="282453"/>
                </a:lnTo>
                <a:lnTo>
                  <a:pt x="18443" y="326580"/>
                </a:lnTo>
                <a:lnTo>
                  <a:pt x="40083" y="366511"/>
                </a:lnTo>
                <a:lnTo>
                  <a:pt x="68741" y="401302"/>
                </a:lnTo>
                <a:lnTo>
                  <a:pt x="103476" y="430007"/>
                </a:lnTo>
                <a:lnTo>
                  <a:pt x="143342" y="451680"/>
                </a:lnTo>
                <a:lnTo>
                  <a:pt x="187397" y="465378"/>
                </a:lnTo>
                <a:lnTo>
                  <a:pt x="234696" y="470154"/>
                </a:lnTo>
                <a:lnTo>
                  <a:pt x="281994" y="465378"/>
                </a:lnTo>
                <a:lnTo>
                  <a:pt x="326049" y="451680"/>
                </a:lnTo>
                <a:lnTo>
                  <a:pt x="365915" y="430007"/>
                </a:lnTo>
                <a:lnTo>
                  <a:pt x="400650" y="401302"/>
                </a:lnTo>
                <a:lnTo>
                  <a:pt x="429308" y="366511"/>
                </a:lnTo>
                <a:lnTo>
                  <a:pt x="450948" y="326580"/>
                </a:lnTo>
                <a:lnTo>
                  <a:pt x="464623" y="282453"/>
                </a:lnTo>
                <a:lnTo>
                  <a:pt x="469392" y="235077"/>
                </a:lnTo>
                <a:lnTo>
                  <a:pt x="464623" y="187700"/>
                </a:lnTo>
                <a:lnTo>
                  <a:pt x="450948" y="143573"/>
                </a:lnTo>
                <a:lnTo>
                  <a:pt x="429308" y="103642"/>
                </a:lnTo>
                <a:lnTo>
                  <a:pt x="400650" y="68851"/>
                </a:lnTo>
                <a:lnTo>
                  <a:pt x="365915" y="40146"/>
                </a:lnTo>
                <a:lnTo>
                  <a:pt x="326049" y="18473"/>
                </a:lnTo>
                <a:lnTo>
                  <a:pt x="281994" y="4775"/>
                </a:lnTo>
                <a:lnTo>
                  <a:pt x="234696" y="0"/>
                </a:lnTo>
                <a:close/>
              </a:path>
            </a:pathLst>
          </a:custGeom>
          <a:solidFill>
            <a:srgbClr val="B667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813123" y="4788084"/>
            <a:ext cx="1828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4415790" y="4737354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5" h="470535">
                <a:moveTo>
                  <a:pt x="235077" y="0"/>
                </a:moveTo>
                <a:lnTo>
                  <a:pt x="187700" y="4775"/>
                </a:lnTo>
                <a:lnTo>
                  <a:pt x="143573" y="18473"/>
                </a:lnTo>
                <a:lnTo>
                  <a:pt x="103642" y="40146"/>
                </a:lnTo>
                <a:lnTo>
                  <a:pt x="68851" y="68851"/>
                </a:lnTo>
                <a:lnTo>
                  <a:pt x="40146" y="103642"/>
                </a:lnTo>
                <a:lnTo>
                  <a:pt x="18473" y="143573"/>
                </a:lnTo>
                <a:lnTo>
                  <a:pt x="4775" y="187700"/>
                </a:lnTo>
                <a:lnTo>
                  <a:pt x="0" y="235077"/>
                </a:lnTo>
                <a:lnTo>
                  <a:pt x="4775" y="282453"/>
                </a:lnTo>
                <a:lnTo>
                  <a:pt x="18473" y="326580"/>
                </a:lnTo>
                <a:lnTo>
                  <a:pt x="40146" y="366511"/>
                </a:lnTo>
                <a:lnTo>
                  <a:pt x="68851" y="401302"/>
                </a:lnTo>
                <a:lnTo>
                  <a:pt x="103642" y="430007"/>
                </a:lnTo>
                <a:lnTo>
                  <a:pt x="143573" y="451680"/>
                </a:lnTo>
                <a:lnTo>
                  <a:pt x="187700" y="465378"/>
                </a:lnTo>
                <a:lnTo>
                  <a:pt x="235077" y="470154"/>
                </a:lnTo>
                <a:lnTo>
                  <a:pt x="282453" y="465378"/>
                </a:lnTo>
                <a:lnTo>
                  <a:pt x="326580" y="451680"/>
                </a:lnTo>
                <a:lnTo>
                  <a:pt x="366511" y="430007"/>
                </a:lnTo>
                <a:lnTo>
                  <a:pt x="401302" y="401302"/>
                </a:lnTo>
                <a:lnTo>
                  <a:pt x="430007" y="366511"/>
                </a:lnTo>
                <a:lnTo>
                  <a:pt x="451680" y="326580"/>
                </a:lnTo>
                <a:lnTo>
                  <a:pt x="465378" y="282453"/>
                </a:lnTo>
                <a:lnTo>
                  <a:pt x="470154" y="235077"/>
                </a:lnTo>
                <a:lnTo>
                  <a:pt x="465378" y="187700"/>
                </a:lnTo>
                <a:lnTo>
                  <a:pt x="451680" y="143573"/>
                </a:lnTo>
                <a:lnTo>
                  <a:pt x="430007" y="103642"/>
                </a:lnTo>
                <a:lnTo>
                  <a:pt x="401302" y="68851"/>
                </a:lnTo>
                <a:lnTo>
                  <a:pt x="366511" y="40146"/>
                </a:lnTo>
                <a:lnTo>
                  <a:pt x="326580" y="18473"/>
                </a:lnTo>
                <a:lnTo>
                  <a:pt x="282453" y="4775"/>
                </a:lnTo>
                <a:lnTo>
                  <a:pt x="235077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4559692" y="4788084"/>
            <a:ext cx="1828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4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9930" y="2046732"/>
              <a:ext cx="4852860" cy="32369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480" y="2046732"/>
              <a:ext cx="4856225" cy="323697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0180" rIns="0" bIns="0" rtlCol="0" vert="horz">
            <a:spAutoFit/>
          </a:bodyPr>
          <a:lstStyle/>
          <a:p>
            <a:pPr marL="160655">
              <a:lnSpc>
                <a:spcPct val="100000"/>
              </a:lnSpc>
              <a:spcBef>
                <a:spcPts val="1340"/>
              </a:spcBef>
            </a:pPr>
            <a:r>
              <a:rPr dirty="0" sz="3600" spc="80"/>
              <a:t>AI</a:t>
            </a:r>
            <a:r>
              <a:rPr dirty="0" sz="3600" spc="95"/>
              <a:t> </a:t>
            </a:r>
            <a:r>
              <a:rPr dirty="0" sz="3600" spc="400" b="1">
                <a:latin typeface="프리젠테이션 8 ExtraBold"/>
                <a:cs typeface="프리젠테이션 8 ExtraBold"/>
              </a:rPr>
              <a:t>주도의</a:t>
            </a:r>
            <a:r>
              <a:rPr dirty="0" sz="3600" spc="60" b="1">
                <a:latin typeface="프리젠테이션 8 ExtraBold"/>
                <a:cs typeface="프리젠테이션 8 ExtraBold"/>
              </a:rPr>
              <a:t> </a:t>
            </a:r>
            <a:r>
              <a:rPr dirty="0" sz="3600" spc="415" b="1">
                <a:latin typeface="프리젠테이션 8 ExtraBold"/>
                <a:cs typeface="프리젠테이션 8 ExtraBold"/>
              </a:rPr>
              <a:t>기술</a:t>
            </a:r>
            <a:r>
              <a:rPr dirty="0" sz="3600" spc="70" b="1">
                <a:latin typeface="프리젠테이션 8 ExtraBold"/>
                <a:cs typeface="프리젠테이션 8 ExtraBold"/>
              </a:rPr>
              <a:t> </a:t>
            </a:r>
            <a:r>
              <a:rPr dirty="0" sz="3600" spc="400" b="1">
                <a:latin typeface="프리젠테이션 8 ExtraBold"/>
                <a:cs typeface="프리젠테이션 8 ExtraBold"/>
              </a:rPr>
              <a:t>통합과</a:t>
            </a:r>
            <a:r>
              <a:rPr dirty="0" sz="3600" spc="65" b="1">
                <a:latin typeface="프리젠테이션 8 ExtraBold"/>
                <a:cs typeface="프리젠테이션 8 ExtraBold"/>
              </a:rPr>
              <a:t> </a:t>
            </a:r>
            <a:r>
              <a:rPr dirty="0" sz="3600" spc="415" b="1">
                <a:latin typeface="프리젠테이션 8 ExtraBold"/>
                <a:cs typeface="프리젠테이션 8 ExtraBold"/>
              </a:rPr>
              <a:t>연결</a:t>
            </a:r>
            <a:r>
              <a:rPr dirty="0" sz="3600" spc="70" b="1">
                <a:latin typeface="프리젠테이션 8 ExtraBold"/>
                <a:cs typeface="프리젠테이션 8 ExtraBold"/>
              </a:rPr>
              <a:t> </a:t>
            </a:r>
            <a:r>
              <a:rPr dirty="0" sz="3600" spc="165"/>
              <a:t>-</a:t>
            </a:r>
            <a:r>
              <a:rPr dirty="0" sz="3600" spc="85"/>
              <a:t> </a:t>
            </a:r>
            <a:r>
              <a:rPr dirty="0" sz="3600"/>
              <a:t>(</a:t>
            </a:r>
            <a:r>
              <a:rPr dirty="0"/>
              <a:t>1)</a:t>
            </a:r>
            <a:r>
              <a:rPr dirty="0" spc="100"/>
              <a:t> </a:t>
            </a:r>
            <a:r>
              <a:rPr dirty="0" spc="130"/>
              <a:t>Connect</a:t>
            </a:r>
            <a:endParaRPr sz="3600">
              <a:latin typeface="프리젠테이션 8 ExtraBold"/>
              <a:cs typeface="프리젠테이션 8 ExtraBold"/>
            </a:endParaRPr>
          </a:p>
          <a:p>
            <a:pPr marL="160655">
              <a:lnSpc>
                <a:spcPct val="100000"/>
              </a:lnSpc>
              <a:spcBef>
                <a:spcPts val="869"/>
              </a:spcBef>
            </a:pPr>
            <a:r>
              <a:rPr dirty="0" sz="2800" spc="3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산업</a:t>
            </a:r>
            <a:r>
              <a:rPr dirty="0" sz="2800" spc="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7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간</a:t>
            </a:r>
            <a:r>
              <a:rPr dirty="0" sz="2800" spc="3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2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경계의</a:t>
            </a:r>
            <a:r>
              <a:rPr dirty="0" sz="2800" spc="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2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재편과</a:t>
            </a:r>
            <a:r>
              <a:rPr dirty="0" sz="2800" spc="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21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통합</a:t>
            </a:r>
            <a:r>
              <a:rPr dirty="0" sz="2800" spc="215"/>
              <a:t>:</a:t>
            </a:r>
            <a:r>
              <a:rPr dirty="0" sz="2800" spc="50"/>
              <a:t> </a:t>
            </a:r>
            <a:r>
              <a:rPr dirty="0" sz="2800" spc="135"/>
              <a:t>AI</a:t>
            </a:r>
            <a:r>
              <a:rPr dirty="0" sz="2800" spc="135" b="1">
                <a:latin typeface="프리젠테이션 8 ExtraBold"/>
                <a:cs typeface="프리젠테이션 8 ExtraBold"/>
              </a:rPr>
              <a:t>가</a:t>
            </a:r>
            <a:r>
              <a:rPr dirty="0" sz="2800" spc="45" b="1">
                <a:latin typeface="프리젠테이션 8 ExtraBold"/>
                <a:cs typeface="프리젠테이션 8 ExtraBold"/>
              </a:rPr>
              <a:t> </a:t>
            </a:r>
            <a:r>
              <a:rPr dirty="0" sz="2800" spc="320" b="1">
                <a:latin typeface="프리젠테이션 8 ExtraBold"/>
                <a:cs typeface="프리젠테이션 8 ExtraBold"/>
              </a:rPr>
              <a:t>이끄는</a:t>
            </a:r>
            <a:r>
              <a:rPr dirty="0" sz="2800" spc="35" b="1">
                <a:latin typeface="프리젠테이션 8 ExtraBold"/>
                <a:cs typeface="프리젠테이션 8 ExtraBold"/>
              </a:rPr>
              <a:t> </a:t>
            </a:r>
            <a:r>
              <a:rPr dirty="0" sz="2800" spc="335" b="1">
                <a:latin typeface="프리젠테이션 8 ExtraBold"/>
                <a:cs typeface="프리젠테이션 8 ExtraBold"/>
              </a:rPr>
              <a:t>융합</a:t>
            </a:r>
            <a:r>
              <a:rPr dirty="0" sz="2800" spc="35" b="1">
                <a:latin typeface="프리젠테이션 8 ExtraBold"/>
                <a:cs typeface="프리젠테이션 8 ExtraBold"/>
              </a:rPr>
              <a:t> </a:t>
            </a:r>
            <a:r>
              <a:rPr dirty="0" sz="2800" spc="295" b="1">
                <a:latin typeface="프리젠테이션 8 ExtraBold"/>
                <a:cs typeface="프리젠테이션 8 ExtraBold"/>
              </a:rPr>
              <a:t>트렌드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276492" y="5767419"/>
            <a:ext cx="341312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9539" marR="123825">
              <a:lnSpc>
                <a:spcPct val="100000"/>
              </a:lnSpc>
              <a:spcBef>
                <a:spcPts val="100"/>
              </a:spcBef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테슬라는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자동차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20" b="1">
                <a:solidFill>
                  <a:srgbClr val="FFFFFF"/>
                </a:solidFill>
                <a:latin typeface="함초롬바탕"/>
                <a:cs typeface="함초롬바탕"/>
              </a:rPr>
              <a:t>제조업체를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넘어 </a:t>
            </a:r>
            <a:r>
              <a:rPr dirty="0" sz="1600" spc="-120" b="1">
                <a:solidFill>
                  <a:srgbClr val="FFFFFF"/>
                </a:solidFill>
                <a:latin typeface="함초롬바탕"/>
                <a:cs typeface="함초롬바탕"/>
              </a:rPr>
              <a:t>소프트웨어</a:t>
            </a: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20" b="1">
                <a:solidFill>
                  <a:srgbClr val="FFFFFF"/>
                </a:solidFill>
                <a:latin typeface="함초롬바탕"/>
                <a:cs typeface="함초롬바탕"/>
              </a:rPr>
              <a:t>업데이트를</a:t>
            </a: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통해</a:t>
            </a:r>
            <a:endParaRPr sz="1600">
              <a:latin typeface="함초롬바탕"/>
              <a:cs typeface="함초롬바탕"/>
            </a:endParaRPr>
          </a:p>
          <a:p>
            <a:pPr algn="ctr">
              <a:lnSpc>
                <a:spcPts val="1920"/>
              </a:lnSpc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차량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성능을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함초롬바탕"/>
                <a:cs typeface="함초롬바탕"/>
              </a:rPr>
              <a:t>향상시키고</a:t>
            </a:r>
            <a:endParaRPr sz="1600">
              <a:latin typeface="함초롬바탕"/>
              <a:cs typeface="함초롬바탕"/>
            </a:endParaRPr>
          </a:p>
          <a:p>
            <a:pPr algn="ctr">
              <a:lnSpc>
                <a:spcPct val="100000"/>
              </a:lnSpc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자율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주행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기술을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선도하는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회사로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변모함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554480" y="5241036"/>
            <a:ext cx="4856480" cy="413384"/>
          </a:xfrm>
          <a:custGeom>
            <a:avLst/>
            <a:gdLst/>
            <a:ahLst/>
            <a:cxnLst/>
            <a:rect l="l" t="t" r="r" b="b"/>
            <a:pathLst>
              <a:path w="4856480" h="413385">
                <a:moveTo>
                  <a:pt x="4856226" y="0"/>
                </a:moveTo>
                <a:lnTo>
                  <a:pt x="0" y="0"/>
                </a:lnTo>
                <a:lnTo>
                  <a:pt x="0" y="413004"/>
                </a:lnTo>
                <a:lnTo>
                  <a:pt x="4856226" y="413004"/>
                </a:lnTo>
                <a:lnTo>
                  <a:pt x="4856226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905252" y="5263477"/>
            <a:ext cx="415544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삼성스마트팅스와</a:t>
            </a:r>
            <a:r>
              <a:rPr dirty="0" sz="20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0" b="1">
                <a:solidFill>
                  <a:srgbClr val="FFFFFF"/>
                </a:solidFill>
                <a:latin typeface="함초롬바탕"/>
                <a:cs typeface="함초롬바탕"/>
              </a:rPr>
              <a:t>현대자동차</a:t>
            </a:r>
            <a:r>
              <a:rPr dirty="0" sz="20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간의</a:t>
            </a:r>
            <a:r>
              <a:rPr dirty="0" sz="20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연결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059930" y="5241036"/>
            <a:ext cx="4857115" cy="413384"/>
          </a:xfrm>
          <a:custGeom>
            <a:avLst/>
            <a:gdLst/>
            <a:ahLst/>
            <a:cxnLst/>
            <a:rect l="l" t="t" r="r" b="b"/>
            <a:pathLst>
              <a:path w="4857115" h="413385">
                <a:moveTo>
                  <a:pt x="4856987" y="0"/>
                </a:moveTo>
                <a:lnTo>
                  <a:pt x="0" y="0"/>
                </a:lnTo>
                <a:lnTo>
                  <a:pt x="0" y="413004"/>
                </a:lnTo>
                <a:lnTo>
                  <a:pt x="4856987" y="413004"/>
                </a:lnTo>
                <a:lnTo>
                  <a:pt x="4856987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9092804" y="5263477"/>
            <a:ext cx="7905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5" b="1">
                <a:solidFill>
                  <a:srgbClr val="FFFFFF"/>
                </a:solidFill>
                <a:latin typeface="함초롬바탕"/>
                <a:cs typeface="함초롬바탕"/>
              </a:rPr>
              <a:t>LG전자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322107" y="5767419"/>
            <a:ext cx="433387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20" b="1">
                <a:solidFill>
                  <a:srgbClr val="FFFFFF"/>
                </a:solidFill>
                <a:latin typeface="함초롬바탕"/>
                <a:cs typeface="함초롬바탕"/>
              </a:rPr>
              <a:t>소프트웨어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20" b="1">
                <a:solidFill>
                  <a:srgbClr val="FFFFFF"/>
                </a:solidFill>
                <a:latin typeface="함초롬바탕"/>
                <a:cs typeface="함초롬바탕"/>
              </a:rPr>
              <a:t>업데이트를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통해</a:t>
            </a: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세탁기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기능을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40" b="1">
                <a:solidFill>
                  <a:srgbClr val="FFFFFF"/>
                </a:solidFill>
                <a:latin typeface="함초롬바탕"/>
                <a:cs typeface="함초롬바탕"/>
              </a:rPr>
              <a:t>추가하고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Space</a:t>
            </a: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b="1">
                <a:solidFill>
                  <a:srgbClr val="FFFFFF"/>
                </a:solidFill>
                <a:latin typeface="함초롬바탕"/>
                <a:cs typeface="함초롬바탕"/>
              </a:rPr>
              <a:t>as</a:t>
            </a:r>
            <a:r>
              <a:rPr dirty="0" sz="16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40" b="1">
                <a:solidFill>
                  <a:srgbClr val="FFFFFF"/>
                </a:solidFill>
                <a:latin typeface="함초롬바탕"/>
                <a:cs typeface="함초롬바탕"/>
              </a:rPr>
              <a:t>Service</a:t>
            </a:r>
            <a:r>
              <a:rPr dirty="0" sz="16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20" b="1">
                <a:solidFill>
                  <a:srgbClr val="FFFFFF"/>
                </a:solidFill>
                <a:latin typeface="함초롬바탕"/>
                <a:cs typeface="함초롬바탕"/>
              </a:rPr>
              <a:t>구독서비스를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제공하는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함초롬바탕"/>
                <a:cs typeface="함초롬바탕"/>
              </a:rPr>
              <a:t>등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스마트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라이프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경험을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확대</a:t>
            </a:r>
            <a:endParaRPr sz="1600">
              <a:latin typeface="함초롬바탕"/>
              <a:cs typeface="함초롬바탕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54480" y="2061210"/>
              <a:ext cx="4856069" cy="338632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9930" y="2061210"/>
              <a:ext cx="4856987" cy="338632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5062" y="420430"/>
            <a:ext cx="743839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15" b="1">
                <a:latin typeface="프리젠테이션 8 ExtraBold"/>
                <a:cs typeface="프리젠테이션 8 ExtraBold"/>
              </a:rPr>
              <a:t>현실</a:t>
            </a:r>
            <a:r>
              <a:rPr dirty="0" sz="3600" spc="65" b="1">
                <a:latin typeface="프리젠테이션 8 ExtraBold"/>
                <a:cs typeface="프리젠테이션 8 ExtraBold"/>
              </a:rPr>
              <a:t> </a:t>
            </a:r>
            <a:r>
              <a:rPr dirty="0" sz="3600" spc="415" b="1">
                <a:latin typeface="프리젠테이션 8 ExtraBold"/>
                <a:cs typeface="프리젠테이션 8 ExtraBold"/>
              </a:rPr>
              <a:t>문제</a:t>
            </a:r>
            <a:r>
              <a:rPr dirty="0" sz="3600" spc="55" b="1">
                <a:latin typeface="프리젠테이션 8 ExtraBold"/>
                <a:cs typeface="프리젠테이션 8 ExtraBold"/>
              </a:rPr>
              <a:t> </a:t>
            </a:r>
            <a:r>
              <a:rPr dirty="0" sz="3600" spc="400" b="1">
                <a:latin typeface="프리젠테이션 8 ExtraBold"/>
                <a:cs typeface="프리젠테이션 8 ExtraBold"/>
              </a:rPr>
              <a:t>해결을</a:t>
            </a:r>
            <a:r>
              <a:rPr dirty="0" sz="3600" spc="60" b="1">
                <a:latin typeface="프리젠테이션 8 ExtraBold"/>
                <a:cs typeface="프리젠테이션 8 ExtraBold"/>
              </a:rPr>
              <a:t> </a:t>
            </a:r>
            <a:r>
              <a:rPr dirty="0" sz="3600" spc="415" b="1">
                <a:latin typeface="프리젠테이션 8 ExtraBold"/>
                <a:cs typeface="프리젠테이션 8 ExtraBold"/>
              </a:rPr>
              <a:t>위한</a:t>
            </a:r>
            <a:r>
              <a:rPr dirty="0" sz="3600" spc="65" b="1">
                <a:latin typeface="프리젠테이션 8 ExtraBold"/>
                <a:cs typeface="프리젠테이션 8 ExtraBold"/>
              </a:rPr>
              <a:t> </a:t>
            </a:r>
            <a:r>
              <a:rPr dirty="0" sz="3600" spc="415" b="1">
                <a:latin typeface="프리젠테이션 8 ExtraBold"/>
                <a:cs typeface="프리젠테이션 8 ExtraBold"/>
              </a:rPr>
              <a:t>기술</a:t>
            </a:r>
            <a:r>
              <a:rPr dirty="0" sz="3600" spc="70" b="1">
                <a:latin typeface="프리젠테이션 8 ExtraBold"/>
                <a:cs typeface="프리젠테이션 8 ExtraBold"/>
              </a:rPr>
              <a:t> </a:t>
            </a:r>
            <a:r>
              <a:rPr dirty="0" sz="3600" spc="165"/>
              <a:t>-</a:t>
            </a:r>
            <a:r>
              <a:rPr dirty="0" sz="3600" spc="70"/>
              <a:t> </a:t>
            </a:r>
            <a:r>
              <a:rPr dirty="0" sz="3600"/>
              <a:t>(2)</a:t>
            </a:r>
            <a:r>
              <a:rPr dirty="0" sz="3600" spc="90"/>
              <a:t> </a:t>
            </a:r>
            <a:r>
              <a:rPr dirty="0" sz="3600" spc="50"/>
              <a:t>SOLVE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38902" y="5706790"/>
            <a:ext cx="3888104" cy="112268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화재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위치와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대피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경로를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알려주는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서비스</a:t>
            </a:r>
            <a:endParaRPr sz="1600">
              <a:latin typeface="함초롬바탕"/>
              <a:cs typeface="함초롬바탕"/>
            </a:endParaRPr>
          </a:p>
          <a:p>
            <a:pPr algn="ctr" marL="312420" marR="304800" indent="-635">
              <a:lnSpc>
                <a:spcPct val="100000"/>
              </a:lnSpc>
              <a:spcBef>
                <a:spcPts val="480"/>
              </a:spcBef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기존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시설의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내부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신호를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AI로</a:t>
            </a:r>
            <a:r>
              <a:rPr dirty="0" sz="16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분석해 </a:t>
            </a:r>
            <a:r>
              <a:rPr dirty="0" sz="1600" spc="-120" b="1">
                <a:solidFill>
                  <a:srgbClr val="FFFFFF"/>
                </a:solidFill>
                <a:latin typeface="함초롬바탕"/>
                <a:cs typeface="함초롬바탕"/>
              </a:rPr>
              <a:t>화재감지기가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오작동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시</a:t>
            </a:r>
            <a:r>
              <a:rPr dirty="0" sz="16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복구할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수</a:t>
            </a:r>
            <a:r>
              <a:rPr dirty="0" sz="16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있고,</a:t>
            </a:r>
            <a:endParaRPr sz="1600">
              <a:latin typeface="함초롬바탕"/>
              <a:cs typeface="함초롬바탕"/>
            </a:endParaRPr>
          </a:p>
          <a:p>
            <a:pPr algn="ctr">
              <a:lnSpc>
                <a:spcPts val="1920"/>
              </a:lnSpc>
            </a:pP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AI로</a:t>
            </a:r>
            <a:r>
              <a:rPr dirty="0" sz="16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건물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도면을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분석해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대피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경로를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자동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생성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1554480" y="5241036"/>
            <a:ext cx="4856480" cy="413384"/>
          </a:xfrm>
          <a:custGeom>
            <a:avLst/>
            <a:gdLst/>
            <a:ahLst/>
            <a:cxnLst/>
            <a:rect l="l" t="t" r="r" b="b"/>
            <a:pathLst>
              <a:path w="4856480" h="413385">
                <a:moveTo>
                  <a:pt x="4856226" y="0"/>
                </a:moveTo>
                <a:lnTo>
                  <a:pt x="0" y="0"/>
                </a:lnTo>
                <a:lnTo>
                  <a:pt x="0" y="413004"/>
                </a:lnTo>
                <a:lnTo>
                  <a:pt x="4856226" y="413004"/>
                </a:lnTo>
                <a:lnTo>
                  <a:pt x="4856226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533646" y="5263477"/>
            <a:ext cx="8985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b="1">
                <a:solidFill>
                  <a:srgbClr val="FFFFFF"/>
                </a:solidFill>
                <a:latin typeface="함초롬바탕"/>
                <a:cs typeface="함초롬바탕"/>
              </a:rPr>
              <a:t>BD</a:t>
            </a:r>
            <a:r>
              <a:rPr dirty="0" sz="2000" spc="-1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App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7059930" y="5241036"/>
            <a:ext cx="4857115" cy="413384"/>
          </a:xfrm>
          <a:custGeom>
            <a:avLst/>
            <a:gdLst/>
            <a:ahLst/>
            <a:cxnLst/>
            <a:rect l="l" t="t" r="r" b="b"/>
            <a:pathLst>
              <a:path w="4857115" h="413385">
                <a:moveTo>
                  <a:pt x="4856987" y="0"/>
                </a:moveTo>
                <a:lnTo>
                  <a:pt x="0" y="0"/>
                </a:lnTo>
                <a:lnTo>
                  <a:pt x="0" y="413004"/>
                </a:lnTo>
                <a:lnTo>
                  <a:pt x="4856987" y="413004"/>
                </a:lnTo>
                <a:lnTo>
                  <a:pt x="4856987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8950342" y="5263477"/>
            <a:ext cx="10763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30" b="1">
                <a:solidFill>
                  <a:srgbClr val="FFFFFF"/>
                </a:solidFill>
                <a:latin typeface="함초롬바탕"/>
                <a:cs typeface="함초롬바탕"/>
              </a:rPr>
              <a:t>Acheless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7715418" y="5767419"/>
            <a:ext cx="354647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270">
              <a:lnSpc>
                <a:spcPct val="100000"/>
              </a:lnSpc>
              <a:spcBef>
                <a:spcPts val="100"/>
              </a:spcBef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일상에서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흔히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겪는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통❽을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완화하기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위해 </a:t>
            </a:r>
            <a:r>
              <a:rPr dirty="0" sz="1600" b="1">
                <a:solidFill>
                  <a:srgbClr val="FFFFFF"/>
                </a:solidFill>
                <a:latin typeface="함초롬바탕"/>
                <a:cs typeface="함초롬바탕"/>
              </a:rPr>
              <a:t>SSP</a:t>
            </a: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전극,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미세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전류,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진동을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통해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측두근과</a:t>
            </a:r>
            <a:r>
              <a:rPr dirty="0" sz="1600" spc="-10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교근을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자극하여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혈류를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55" b="1">
                <a:solidFill>
                  <a:srgbClr val="FFFFFF"/>
                </a:solidFill>
                <a:latin typeface="함초롬바탕"/>
                <a:cs typeface="함초롬바탕"/>
              </a:rPr>
              <a:t>개선하고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통❽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완화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호르몬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분비를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촉진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112643" y="1500003"/>
            <a:ext cx="92144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58790" algn="l"/>
              </a:tabLst>
            </a:pPr>
            <a:r>
              <a:rPr dirty="0" sz="2800" spc="32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실용적</a:t>
            </a:r>
            <a:r>
              <a:rPr dirty="0" sz="2800" spc="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문제</a:t>
            </a:r>
            <a:r>
              <a:rPr dirty="0" sz="2800" spc="4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1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해결로의</a:t>
            </a:r>
            <a:r>
              <a:rPr dirty="0" sz="2800" spc="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1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전환</a:t>
            </a:r>
            <a:r>
              <a:rPr dirty="0" sz="280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	</a:t>
            </a:r>
            <a:r>
              <a:rPr dirty="0" sz="2800" spc="31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헬스케어</a:t>
            </a:r>
            <a:r>
              <a:rPr dirty="0" sz="2800" spc="4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1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패러다임의</a:t>
            </a:r>
            <a:r>
              <a:rPr dirty="0" sz="2800" spc="5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1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전환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4151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3009310" y="2664806"/>
            <a:ext cx="7432040" cy="2159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188085" marR="1178560" indent="-13335">
              <a:lnSpc>
                <a:spcPct val="129800"/>
              </a:lnSpc>
              <a:spcBef>
                <a:spcPts val="95"/>
              </a:spcBef>
            </a:pPr>
            <a:r>
              <a:rPr dirty="0" sz="1800" spc="-114">
                <a:solidFill>
                  <a:srgbClr val="252525"/>
                </a:solidFill>
                <a:latin typeface="Asia견명조"/>
                <a:cs typeface="Asia견명조"/>
              </a:rPr>
              <a:t>본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70">
                <a:solidFill>
                  <a:srgbClr val="252525"/>
                </a:solidFill>
                <a:latin typeface="Asia견명조"/>
                <a:cs typeface="Asia견명조"/>
              </a:rPr>
              <a:t>포럼</a:t>
            </a:r>
            <a:r>
              <a:rPr dirty="0" sz="1800" spc="-45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95">
                <a:solidFill>
                  <a:srgbClr val="252525"/>
                </a:solidFill>
                <a:latin typeface="Asia견명조"/>
                <a:cs typeface="Asia견명조"/>
              </a:rPr>
              <a:t>온라인용</a:t>
            </a:r>
            <a:r>
              <a:rPr dirty="0" sz="1800" spc="-459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85">
                <a:solidFill>
                  <a:srgbClr val="252525"/>
                </a:solidFill>
                <a:latin typeface="Asia견명조"/>
                <a:cs typeface="Asia견명조"/>
              </a:rPr>
              <a:t>교재의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85">
                <a:solidFill>
                  <a:srgbClr val="252525"/>
                </a:solidFill>
                <a:latin typeface="Asia견명조"/>
                <a:cs typeface="Asia견명조"/>
              </a:rPr>
              <a:t>내용은</a:t>
            </a:r>
            <a:r>
              <a:rPr dirty="0" sz="1800" spc="-459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200">
                <a:solidFill>
                  <a:srgbClr val="252525"/>
                </a:solidFill>
                <a:latin typeface="Asia견명조"/>
                <a:cs typeface="Asia견명조"/>
              </a:rPr>
              <a:t>저작권법에</a:t>
            </a:r>
            <a:r>
              <a:rPr dirty="0" sz="1800" spc="-459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25">
                <a:solidFill>
                  <a:srgbClr val="252525"/>
                </a:solidFill>
                <a:latin typeface="Asia견명조"/>
                <a:cs typeface="Asia견명조"/>
              </a:rPr>
              <a:t>따라 </a:t>
            </a:r>
            <a:r>
              <a:rPr dirty="0" sz="1800" spc="-195">
                <a:solidFill>
                  <a:srgbClr val="252525"/>
                </a:solidFill>
                <a:latin typeface="Asia견명조"/>
                <a:cs typeface="Asia견명조"/>
              </a:rPr>
              <a:t>보호받는</a:t>
            </a:r>
            <a:r>
              <a:rPr dirty="0" sz="1800" spc="-45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95">
                <a:solidFill>
                  <a:srgbClr val="252525"/>
                </a:solidFill>
                <a:latin typeface="Asia견명조"/>
                <a:cs typeface="Asia견명조"/>
              </a:rPr>
              <a:t>저작물로</a:t>
            </a:r>
            <a:r>
              <a:rPr dirty="0" sz="1800" spc="-450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14">
                <a:solidFill>
                  <a:srgbClr val="252525"/>
                </a:solidFill>
                <a:latin typeface="Asia견명조"/>
                <a:cs typeface="Asia견명조"/>
              </a:rPr>
              <a:t>그</a:t>
            </a:r>
            <a:r>
              <a:rPr dirty="0" sz="1800" spc="-45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95">
                <a:solidFill>
                  <a:srgbClr val="252525"/>
                </a:solidFill>
                <a:latin typeface="Asia견명조"/>
                <a:cs typeface="Asia견명조"/>
              </a:rPr>
              <a:t>저작권은</a:t>
            </a:r>
            <a:r>
              <a:rPr dirty="0" sz="1800" spc="-450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204">
                <a:solidFill>
                  <a:srgbClr val="252525"/>
                </a:solidFill>
                <a:latin typeface="Asia견명조"/>
                <a:cs typeface="Asia견명조"/>
              </a:rPr>
              <a:t>멀티캠퍼스에</a:t>
            </a:r>
            <a:r>
              <a:rPr dirty="0" sz="1800" spc="-459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75">
                <a:solidFill>
                  <a:srgbClr val="252525"/>
                </a:solidFill>
                <a:latin typeface="Asia견명조"/>
                <a:cs typeface="Asia견명조"/>
              </a:rPr>
              <a:t>있습니다.</a:t>
            </a:r>
            <a:endParaRPr sz="1800">
              <a:latin typeface="Asia견명조"/>
              <a:cs typeface="Asia견명조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950">
              <a:latin typeface="Asia견명조"/>
              <a:cs typeface="Asia견명조"/>
            </a:endParaRPr>
          </a:p>
          <a:p>
            <a:pPr algn="ctr" marL="922655" marR="927100">
              <a:lnSpc>
                <a:spcPct val="129800"/>
              </a:lnSpc>
            </a:pPr>
            <a:r>
              <a:rPr dirty="0" sz="1800" spc="-114">
                <a:solidFill>
                  <a:srgbClr val="252525"/>
                </a:solidFill>
                <a:latin typeface="Asia견명조"/>
                <a:cs typeface="Asia견명조"/>
              </a:rPr>
              <a:t>본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70">
                <a:solidFill>
                  <a:srgbClr val="252525"/>
                </a:solidFill>
                <a:latin typeface="Asia견명조"/>
                <a:cs typeface="Asia견명조"/>
              </a:rPr>
              <a:t>포럼</a:t>
            </a:r>
            <a:r>
              <a:rPr dirty="0" sz="1800" spc="-45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95">
                <a:solidFill>
                  <a:srgbClr val="252525"/>
                </a:solidFill>
                <a:latin typeface="Asia견명조"/>
                <a:cs typeface="Asia견명조"/>
              </a:rPr>
              <a:t>온라인용</a:t>
            </a:r>
            <a:r>
              <a:rPr dirty="0" sz="1800" spc="-459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85">
                <a:solidFill>
                  <a:srgbClr val="252525"/>
                </a:solidFill>
                <a:latin typeface="Asia견명조"/>
                <a:cs typeface="Asia견명조"/>
              </a:rPr>
              <a:t>교재의</a:t>
            </a:r>
            <a:r>
              <a:rPr dirty="0" sz="1800" spc="-459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85">
                <a:solidFill>
                  <a:srgbClr val="252525"/>
                </a:solidFill>
                <a:latin typeface="Asia견명조"/>
                <a:cs typeface="Asia견명조"/>
              </a:rPr>
              <a:t>내용을</a:t>
            </a:r>
            <a:r>
              <a:rPr dirty="0" sz="1800" spc="-459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204">
                <a:solidFill>
                  <a:srgbClr val="252525"/>
                </a:solidFill>
                <a:latin typeface="Asia견명조"/>
                <a:cs typeface="Asia견명조"/>
              </a:rPr>
              <a:t>멀티캠퍼스의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70">
                <a:solidFill>
                  <a:srgbClr val="252525"/>
                </a:solidFill>
                <a:latin typeface="Asia견명조"/>
                <a:cs typeface="Asia견명조"/>
              </a:rPr>
              <a:t>사전</a:t>
            </a:r>
            <a:r>
              <a:rPr dirty="0" sz="1800" spc="-45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70">
                <a:solidFill>
                  <a:srgbClr val="252525"/>
                </a:solidFill>
                <a:latin typeface="Asia견명조"/>
                <a:cs typeface="Asia견명조"/>
              </a:rPr>
              <a:t>허락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210">
                <a:solidFill>
                  <a:srgbClr val="252525"/>
                </a:solidFill>
                <a:latin typeface="Asia견명조"/>
                <a:cs typeface="Asia견명조"/>
              </a:rPr>
              <a:t>없이 </a:t>
            </a:r>
            <a:r>
              <a:rPr dirty="0" sz="1800" spc="-170">
                <a:solidFill>
                  <a:srgbClr val="252525"/>
                </a:solidFill>
                <a:latin typeface="Asia견명조"/>
                <a:cs typeface="Asia견명조"/>
              </a:rPr>
              <a:t>무단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45">
                <a:solidFill>
                  <a:srgbClr val="252525"/>
                </a:solidFill>
                <a:latin typeface="Asia견명조"/>
                <a:cs typeface="Asia견명조"/>
              </a:rPr>
              <a:t>인용,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45">
                <a:solidFill>
                  <a:srgbClr val="252525"/>
                </a:solidFill>
                <a:latin typeface="Asia견명조"/>
                <a:cs typeface="Asia견명조"/>
              </a:rPr>
              <a:t>도용,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65">
                <a:solidFill>
                  <a:srgbClr val="252525"/>
                </a:solidFill>
                <a:latin typeface="Asia견명조"/>
                <a:cs typeface="Asia견명조"/>
              </a:rPr>
              <a:t>재가공,</a:t>
            </a:r>
            <a:r>
              <a:rPr dirty="0" sz="1800" spc="-459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45">
                <a:solidFill>
                  <a:srgbClr val="252525"/>
                </a:solidFill>
                <a:latin typeface="Asia견명조"/>
                <a:cs typeface="Asia견명조"/>
              </a:rPr>
              <a:t>복제,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45">
                <a:solidFill>
                  <a:srgbClr val="252525"/>
                </a:solidFill>
                <a:latin typeface="Asia견명조"/>
                <a:cs typeface="Asia견명조"/>
              </a:rPr>
              <a:t>전송,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0">
                <a:solidFill>
                  <a:srgbClr val="252525"/>
                </a:solidFill>
                <a:latin typeface="Asia견명조"/>
                <a:cs typeface="Asia견명조"/>
              </a:rPr>
              <a:t>공중송신,</a:t>
            </a:r>
            <a:endParaRPr sz="1800">
              <a:latin typeface="Asia견명조"/>
              <a:cs typeface="Asia견명조"/>
            </a:endParaRPr>
          </a:p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dirty="0" sz="1800" spc="-170">
                <a:solidFill>
                  <a:srgbClr val="252525"/>
                </a:solidFill>
                <a:latin typeface="Asia견명조"/>
                <a:cs typeface="Asia견명조"/>
              </a:rPr>
              <a:t>기타</a:t>
            </a:r>
            <a:r>
              <a:rPr dirty="0" sz="1800" spc="-459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204">
                <a:solidFill>
                  <a:srgbClr val="252525"/>
                </a:solidFill>
                <a:latin typeface="Asia견명조"/>
                <a:cs typeface="Asia견명조"/>
              </a:rPr>
              <a:t>영리목적으로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85">
                <a:solidFill>
                  <a:srgbClr val="252525"/>
                </a:solidFill>
                <a:latin typeface="Asia견명조"/>
                <a:cs typeface="Asia견명조"/>
              </a:rPr>
              <a:t>이용할</a:t>
            </a:r>
            <a:r>
              <a:rPr dirty="0" sz="1800" spc="-459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70">
                <a:solidFill>
                  <a:srgbClr val="252525"/>
                </a:solidFill>
                <a:latin typeface="Asia견명조"/>
                <a:cs typeface="Asia견명조"/>
              </a:rPr>
              <a:t>경우</a:t>
            </a:r>
            <a:r>
              <a:rPr dirty="0" sz="1800" spc="-45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95">
                <a:solidFill>
                  <a:srgbClr val="252525"/>
                </a:solidFill>
                <a:latin typeface="Asia견명조"/>
                <a:cs typeface="Asia견명조"/>
              </a:rPr>
              <a:t>저작권법</a:t>
            </a:r>
            <a:r>
              <a:rPr dirty="0" sz="1800" spc="-470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85">
                <a:solidFill>
                  <a:srgbClr val="252525"/>
                </a:solidFill>
                <a:latin typeface="Asia견명조"/>
                <a:cs typeface="Asia견명조"/>
              </a:rPr>
              <a:t>위반에</a:t>
            </a:r>
            <a:r>
              <a:rPr dirty="0" sz="1800" spc="-45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70">
                <a:solidFill>
                  <a:srgbClr val="252525"/>
                </a:solidFill>
                <a:latin typeface="Asia견명조"/>
                <a:cs typeface="Asia견명조"/>
              </a:rPr>
              <a:t>따른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85">
                <a:solidFill>
                  <a:srgbClr val="252525"/>
                </a:solidFill>
                <a:latin typeface="Asia견명조"/>
                <a:cs typeface="Asia견명조"/>
              </a:rPr>
              <a:t>책임을</a:t>
            </a:r>
            <a:r>
              <a:rPr dirty="0" sz="1800" spc="-45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85">
                <a:solidFill>
                  <a:srgbClr val="252525"/>
                </a:solidFill>
                <a:latin typeface="Asia견명조"/>
                <a:cs typeface="Asia견명조"/>
              </a:rPr>
              <a:t>부담할</a:t>
            </a:r>
            <a:r>
              <a:rPr dirty="0" sz="1800" spc="-465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14">
                <a:solidFill>
                  <a:srgbClr val="252525"/>
                </a:solidFill>
                <a:latin typeface="Asia견명조"/>
                <a:cs typeface="Asia견명조"/>
              </a:rPr>
              <a:t>수</a:t>
            </a:r>
            <a:r>
              <a:rPr dirty="0" sz="1800" spc="-459">
                <a:solidFill>
                  <a:srgbClr val="252525"/>
                </a:solidFill>
                <a:latin typeface="Asia견명조"/>
                <a:cs typeface="Asia견명조"/>
              </a:rPr>
              <a:t> </a:t>
            </a:r>
            <a:r>
              <a:rPr dirty="0" sz="1800" spc="-135">
                <a:solidFill>
                  <a:srgbClr val="252525"/>
                </a:solidFill>
                <a:latin typeface="Asia견명조"/>
                <a:cs typeface="Asia견명조"/>
              </a:rPr>
              <a:t>있습니다.</a:t>
            </a:r>
            <a:endParaRPr sz="1800">
              <a:latin typeface="Asia견명조"/>
              <a:cs typeface="Asia견명조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0" y="7317485"/>
            <a:ext cx="13439775" cy="242570"/>
          </a:xfrm>
          <a:custGeom>
            <a:avLst/>
            <a:gdLst/>
            <a:ahLst/>
            <a:cxnLst/>
            <a:rect l="l" t="t" r="r" b="b"/>
            <a:pathLst>
              <a:path w="13439775" h="242570">
                <a:moveTo>
                  <a:pt x="13439394" y="0"/>
                </a:moveTo>
                <a:lnTo>
                  <a:pt x="0" y="0"/>
                </a:lnTo>
                <a:lnTo>
                  <a:pt x="0" y="242316"/>
                </a:lnTo>
                <a:lnTo>
                  <a:pt x="13439394" y="242316"/>
                </a:lnTo>
                <a:lnTo>
                  <a:pt x="134393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0320522" y="7337002"/>
            <a:ext cx="279971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65">
                <a:solidFill>
                  <a:srgbClr val="FFFFFF"/>
                </a:solidFill>
                <a:latin typeface="10X10 Bold"/>
                <a:cs typeface="10X10 Bold"/>
              </a:rPr>
              <a:t>Copyright</a:t>
            </a:r>
            <a:r>
              <a:rPr dirty="0" sz="1100" spc="50">
                <a:solidFill>
                  <a:srgbClr val="FFFFFF"/>
                </a:solidFill>
                <a:latin typeface="10X10 Bold"/>
                <a:cs typeface="10X10 Bold"/>
              </a:rPr>
              <a:t> </a:t>
            </a:r>
            <a:r>
              <a:rPr dirty="0" sz="1100">
                <a:solidFill>
                  <a:srgbClr val="FFFFFF"/>
                </a:solidFill>
                <a:latin typeface="10X10 Bold"/>
                <a:cs typeface="10X10 Bold"/>
              </a:rPr>
              <a:t>Ⓒ</a:t>
            </a:r>
            <a:r>
              <a:rPr dirty="0" sz="1100" spc="60">
                <a:solidFill>
                  <a:srgbClr val="FFFFFF"/>
                </a:solidFill>
                <a:latin typeface="10X10 Bold"/>
                <a:cs typeface="10X10 Bold"/>
              </a:rPr>
              <a:t> </a:t>
            </a:r>
            <a:r>
              <a:rPr dirty="0" sz="1100">
                <a:solidFill>
                  <a:srgbClr val="FFFFFF"/>
                </a:solidFill>
                <a:latin typeface="10X10 Bold"/>
                <a:cs typeface="10X10 Bold"/>
              </a:rPr>
              <a:t>세리시이오.</a:t>
            </a:r>
            <a:r>
              <a:rPr dirty="0" sz="1100" spc="50">
                <a:solidFill>
                  <a:srgbClr val="FFFFFF"/>
                </a:solidFill>
                <a:latin typeface="10X10 Bold"/>
                <a:cs typeface="10X10 Bold"/>
              </a:rPr>
              <a:t> </a:t>
            </a:r>
            <a:r>
              <a:rPr dirty="0" sz="1100" spc="-40">
                <a:solidFill>
                  <a:srgbClr val="FFFFFF"/>
                </a:solidFill>
                <a:latin typeface="10X10 Bold"/>
                <a:cs typeface="10X10 Bold"/>
              </a:rPr>
              <a:t>All</a:t>
            </a:r>
            <a:r>
              <a:rPr dirty="0" sz="1100" spc="55">
                <a:solidFill>
                  <a:srgbClr val="FFFFFF"/>
                </a:solidFill>
                <a:latin typeface="10X10 Bold"/>
                <a:cs typeface="10X10 Bold"/>
              </a:rPr>
              <a:t> </a:t>
            </a:r>
            <a:r>
              <a:rPr dirty="0" sz="1100" spc="-60">
                <a:solidFill>
                  <a:srgbClr val="FFFFFF"/>
                </a:solidFill>
                <a:latin typeface="10X10 Bold"/>
                <a:cs typeface="10X10 Bold"/>
              </a:rPr>
              <a:t>Rights</a:t>
            </a:r>
            <a:r>
              <a:rPr dirty="0" sz="1100" spc="50">
                <a:solidFill>
                  <a:srgbClr val="FFFFFF"/>
                </a:solidFill>
                <a:latin typeface="10X10 Bold"/>
                <a:cs typeface="10X10 Bold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10X10 Bold"/>
                <a:cs typeface="10X10 Bold"/>
              </a:rPr>
              <a:t>Reserved.</a:t>
            </a:r>
            <a:endParaRPr sz="1100">
              <a:latin typeface="10X10 Bold"/>
              <a:cs typeface="10X10 Bold"/>
            </a:endParaRPr>
          </a:p>
        </p:txBody>
      </p:sp>
    </p:spTree>
  </p:cSld>
  <p:clrMapOvr>
    <a:masterClrMapping/>
  </p:clrMapOvr>
  <p:transition spd="med">
    <p:fade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062" y="420430"/>
            <a:ext cx="720788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00" b="1">
                <a:latin typeface="프리젠테이션 8 ExtraBold"/>
                <a:cs typeface="프리젠테이션 8 ExtraBold"/>
              </a:rPr>
              <a:t>새로운</a:t>
            </a:r>
            <a:r>
              <a:rPr dirty="0" sz="3600" spc="50" b="1">
                <a:latin typeface="프리젠테이션 8 ExtraBold"/>
                <a:cs typeface="프리젠테이션 8 ExtraBold"/>
              </a:rPr>
              <a:t> </a:t>
            </a:r>
            <a:r>
              <a:rPr dirty="0" sz="3600" spc="395" b="1">
                <a:latin typeface="프리젠테이션 8 ExtraBold"/>
                <a:cs typeface="프리젠테이션 8 ExtraBold"/>
              </a:rPr>
              <a:t>가능성의</a:t>
            </a:r>
            <a:r>
              <a:rPr dirty="0" sz="3600" spc="60" b="1">
                <a:latin typeface="프리젠테이션 8 ExtraBold"/>
                <a:cs typeface="프리젠테이션 8 ExtraBold"/>
              </a:rPr>
              <a:t> </a:t>
            </a:r>
            <a:r>
              <a:rPr dirty="0" sz="3600" spc="415" b="1">
                <a:latin typeface="프리젠테이션 8 ExtraBold"/>
                <a:cs typeface="프리젠테이션 8 ExtraBold"/>
              </a:rPr>
              <a:t>발견</a:t>
            </a:r>
            <a:r>
              <a:rPr dirty="0" sz="3600" spc="65" b="1">
                <a:latin typeface="프리젠테이션 8 ExtraBold"/>
                <a:cs typeface="프리젠테이션 8 ExtraBold"/>
              </a:rPr>
              <a:t> </a:t>
            </a:r>
            <a:r>
              <a:rPr dirty="0" sz="3600" spc="-1185"/>
              <a:t>–</a:t>
            </a:r>
            <a:r>
              <a:rPr dirty="0" sz="3600" spc="90"/>
              <a:t> </a:t>
            </a:r>
            <a:r>
              <a:rPr dirty="0" sz="3600"/>
              <a:t>(3)</a:t>
            </a:r>
            <a:r>
              <a:rPr dirty="0" sz="3600" spc="80"/>
              <a:t> </a:t>
            </a:r>
            <a:r>
              <a:rPr dirty="0" sz="3600" spc="70"/>
              <a:t>DISCOVER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72882" y="1684167"/>
            <a:ext cx="201993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1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메타버스</a:t>
            </a:r>
            <a:r>
              <a:rPr dirty="0" sz="2800" spc="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14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&amp;</a:t>
            </a:r>
            <a:r>
              <a:rPr dirty="0" sz="2800" spc="55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-25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AI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554480" y="5241036"/>
            <a:ext cx="4856480" cy="413384"/>
          </a:xfrm>
          <a:custGeom>
            <a:avLst/>
            <a:gdLst/>
            <a:ahLst/>
            <a:cxnLst/>
            <a:rect l="l" t="t" r="r" b="b"/>
            <a:pathLst>
              <a:path w="4856480" h="413385">
                <a:moveTo>
                  <a:pt x="4856226" y="0"/>
                </a:moveTo>
                <a:lnTo>
                  <a:pt x="0" y="0"/>
                </a:lnTo>
                <a:lnTo>
                  <a:pt x="0" y="413004"/>
                </a:lnTo>
                <a:lnTo>
                  <a:pt x="4856226" y="413004"/>
                </a:lnTo>
                <a:lnTo>
                  <a:pt x="4856226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589812" y="5327231"/>
            <a:ext cx="786130" cy="25272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89"/>
              </a:lnSpc>
            </a:pPr>
            <a:r>
              <a:rPr dirty="0" sz="1800" b="1">
                <a:solidFill>
                  <a:srgbClr val="FFFFFF"/>
                </a:solidFill>
                <a:latin typeface="함초롬바탕"/>
                <a:cs typeface="함초롬바탕"/>
              </a:rPr>
              <a:t>BD</a:t>
            </a:r>
            <a:r>
              <a:rPr dirty="0" sz="1800" spc="-1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35" b="1">
                <a:solidFill>
                  <a:srgbClr val="FFFFFF"/>
                </a:solidFill>
                <a:latin typeface="함초롬바탕"/>
                <a:cs typeface="함초롬바탕"/>
              </a:rPr>
              <a:t>App</a:t>
            </a:r>
            <a:endParaRPr sz="1800">
              <a:latin typeface="함초롬바탕"/>
              <a:cs typeface="함초롬바탕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962405" y="2236470"/>
            <a:ext cx="9139555" cy="3714115"/>
            <a:chOff x="962405" y="2236470"/>
            <a:chExt cx="9139555" cy="3714115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405" y="2236470"/>
              <a:ext cx="6040373" cy="371398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7366253" y="2503170"/>
              <a:ext cx="2735580" cy="518159"/>
            </a:xfrm>
            <a:custGeom>
              <a:avLst/>
              <a:gdLst/>
              <a:ahLst/>
              <a:cxnLst/>
              <a:rect l="l" t="t" r="r" b="b"/>
              <a:pathLst>
                <a:path w="2735579" h="518160">
                  <a:moveTo>
                    <a:pt x="2735579" y="0"/>
                  </a:moveTo>
                  <a:lnTo>
                    <a:pt x="0" y="0"/>
                  </a:lnTo>
                  <a:lnTo>
                    <a:pt x="0" y="518160"/>
                  </a:lnTo>
                  <a:lnTo>
                    <a:pt x="2735579" y="518160"/>
                  </a:lnTo>
                  <a:lnTo>
                    <a:pt x="2735579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7353533" y="2558539"/>
            <a:ext cx="4975225" cy="34086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0205">
              <a:lnSpc>
                <a:spcPct val="100000"/>
              </a:lnSpc>
              <a:spcBef>
                <a:spcPts val="100"/>
              </a:spcBef>
            </a:pPr>
            <a:r>
              <a:rPr dirty="0" sz="2400" spc="-170" b="1">
                <a:solidFill>
                  <a:srgbClr val="FFFFFF"/>
                </a:solidFill>
                <a:latin typeface="함초롬바탕"/>
                <a:cs typeface="함초롬바탕"/>
              </a:rPr>
              <a:t>메타와</a:t>
            </a:r>
            <a:r>
              <a:rPr dirty="0" sz="24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함초롬바탕"/>
                <a:cs typeface="함초롬바탕"/>
              </a:rPr>
              <a:t>룩소티카</a:t>
            </a:r>
            <a:endParaRPr sz="2400">
              <a:latin typeface="함초롬바탕"/>
              <a:cs typeface="함초롬바탕"/>
            </a:endParaRPr>
          </a:p>
          <a:p>
            <a:pPr marL="12700" marR="995680">
              <a:lnSpc>
                <a:spcPct val="100000"/>
              </a:lnSpc>
              <a:spcBef>
                <a:spcPts val="2160"/>
              </a:spcBef>
            </a:pP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디지털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세계와</a:t>
            </a:r>
            <a:r>
              <a:rPr dirty="0" sz="20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물리적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세계를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95" b="1">
                <a:solidFill>
                  <a:srgbClr val="FFFFFF"/>
                </a:solidFill>
                <a:latin typeface="함초롬바탕"/>
                <a:cs typeface="함초롬바탕"/>
              </a:rPr>
              <a:t>통합하는 </a:t>
            </a:r>
            <a:r>
              <a:rPr dirty="0" sz="2000" spc="-140" b="1">
                <a:solidFill>
                  <a:srgbClr val="FFFFFF"/>
                </a:solidFill>
                <a:latin typeface="함초롬바탕"/>
                <a:cs typeface="함초롬바탕"/>
              </a:rPr>
              <a:t>핵심디바이스로</a:t>
            </a:r>
            <a:r>
              <a:rPr dirty="0" sz="20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부상하는</a:t>
            </a:r>
            <a:r>
              <a:rPr dirty="0" sz="20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AR</a:t>
            </a:r>
            <a:r>
              <a:rPr dirty="0" sz="20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안경</a:t>
            </a:r>
            <a:endParaRPr sz="20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함초롬바탕"/>
              <a:cs typeface="함초롬바탕"/>
            </a:endParaRPr>
          </a:p>
          <a:p>
            <a:pPr marL="12700" marR="136525" indent="-635">
              <a:lnSpc>
                <a:spcPct val="100000"/>
              </a:lnSpc>
              <a:spcBef>
                <a:spcPts val="5"/>
              </a:spcBef>
            </a:pP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경량화된</a:t>
            </a:r>
            <a:r>
              <a:rPr dirty="0" sz="2000" spc="-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AR</a:t>
            </a:r>
            <a:r>
              <a:rPr dirty="0" sz="20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안경으로</a:t>
            </a:r>
            <a:r>
              <a:rPr dirty="0" sz="2000" spc="-1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b="1">
                <a:solidFill>
                  <a:srgbClr val="FFFFFF"/>
                </a:solidFill>
                <a:latin typeface="함초롬바탕"/>
                <a:cs typeface="함초롬바탕"/>
              </a:rPr>
              <a:t>12mp</a:t>
            </a:r>
            <a:r>
              <a:rPr dirty="0" sz="20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카메라를</a:t>
            </a:r>
            <a:r>
              <a:rPr dirty="0" sz="2000" spc="-1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65" b="1">
                <a:solidFill>
                  <a:srgbClr val="FFFFFF"/>
                </a:solidFill>
                <a:latin typeface="함초롬바탕"/>
                <a:cs typeface="함초롬바탕"/>
              </a:rPr>
              <a:t>탑재해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사진</a:t>
            </a:r>
            <a:r>
              <a:rPr dirty="0" sz="20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및</a:t>
            </a:r>
            <a:r>
              <a:rPr dirty="0" sz="20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비디오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촬영</a:t>
            </a:r>
            <a:r>
              <a:rPr dirty="0" sz="20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가능</a:t>
            </a:r>
            <a:endParaRPr sz="20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dirty="0" sz="2000" spc="-85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0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기반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실시간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30" b="1">
                <a:solidFill>
                  <a:srgbClr val="FFFFFF"/>
                </a:solidFill>
                <a:latin typeface="함초롬바탕"/>
                <a:cs typeface="함초롬바탕"/>
              </a:rPr>
              <a:t>객체인식,</a:t>
            </a:r>
            <a:r>
              <a:rPr dirty="0" sz="20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14" b="1">
                <a:solidFill>
                  <a:srgbClr val="FFFFFF"/>
                </a:solidFill>
                <a:latin typeface="함초롬바탕"/>
                <a:cs typeface="함초롬바탕"/>
              </a:rPr>
              <a:t>번역,</a:t>
            </a:r>
            <a:r>
              <a:rPr dirty="0" sz="20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함초롬바탕"/>
                <a:cs typeface="함초롬바탕"/>
              </a:rPr>
              <a:t>수학문제</a:t>
            </a:r>
            <a:endParaRPr sz="2000">
              <a:latin typeface="함초롬바탕"/>
              <a:cs typeface="함초롬바탕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해결</a:t>
            </a:r>
            <a:r>
              <a:rPr dirty="0" sz="20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기능을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제공해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영화</a:t>
            </a:r>
            <a:r>
              <a:rPr dirty="0" sz="20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0" b="1">
                <a:solidFill>
                  <a:srgbClr val="FFFFFF"/>
                </a:solidFill>
                <a:latin typeface="함초롬바탕"/>
                <a:cs typeface="함초롬바탕"/>
              </a:rPr>
              <a:t>아이언맨의</a:t>
            </a:r>
            <a:r>
              <a:rPr dirty="0" sz="20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90" b="1">
                <a:solidFill>
                  <a:srgbClr val="FFFFFF"/>
                </a:solidFill>
                <a:latin typeface="함초롬바탕"/>
                <a:cs typeface="함초롬바탕"/>
              </a:rPr>
              <a:t>자비스처럼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개인</a:t>
            </a:r>
            <a:r>
              <a:rPr dirty="0" sz="20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비서</a:t>
            </a:r>
            <a:r>
              <a:rPr dirty="0" sz="20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역할</a:t>
            </a:r>
            <a:r>
              <a:rPr dirty="0" sz="20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수행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062" y="420430"/>
            <a:ext cx="720788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00" b="1">
                <a:latin typeface="프리젠테이션 8 ExtraBold"/>
                <a:cs typeface="프리젠테이션 8 ExtraBold"/>
              </a:rPr>
              <a:t>새로운</a:t>
            </a:r>
            <a:r>
              <a:rPr dirty="0" sz="3600" spc="50" b="1">
                <a:latin typeface="프리젠테이션 8 ExtraBold"/>
                <a:cs typeface="프리젠테이션 8 ExtraBold"/>
              </a:rPr>
              <a:t> </a:t>
            </a:r>
            <a:r>
              <a:rPr dirty="0" sz="3600" spc="395" b="1">
                <a:latin typeface="프리젠테이션 8 ExtraBold"/>
                <a:cs typeface="프리젠테이션 8 ExtraBold"/>
              </a:rPr>
              <a:t>가능성의</a:t>
            </a:r>
            <a:r>
              <a:rPr dirty="0" sz="3600" spc="60" b="1">
                <a:latin typeface="프리젠테이션 8 ExtraBold"/>
                <a:cs typeface="프리젠테이션 8 ExtraBold"/>
              </a:rPr>
              <a:t> </a:t>
            </a:r>
            <a:r>
              <a:rPr dirty="0" sz="3600" spc="415" b="1">
                <a:latin typeface="프리젠테이션 8 ExtraBold"/>
                <a:cs typeface="프리젠테이션 8 ExtraBold"/>
              </a:rPr>
              <a:t>발견</a:t>
            </a:r>
            <a:r>
              <a:rPr dirty="0" sz="3600" spc="65" b="1">
                <a:latin typeface="프리젠테이션 8 ExtraBold"/>
                <a:cs typeface="프리젠테이션 8 ExtraBold"/>
              </a:rPr>
              <a:t> </a:t>
            </a:r>
            <a:r>
              <a:rPr dirty="0" sz="3600" spc="-1185"/>
              <a:t>–</a:t>
            </a:r>
            <a:r>
              <a:rPr dirty="0" sz="3600" spc="90"/>
              <a:t> </a:t>
            </a:r>
            <a:r>
              <a:rPr dirty="0" sz="3600"/>
              <a:t>(3)</a:t>
            </a:r>
            <a:r>
              <a:rPr dirty="0" sz="3600" spc="80"/>
              <a:t> </a:t>
            </a:r>
            <a:r>
              <a:rPr dirty="0" sz="3600" spc="70"/>
              <a:t>DISCOVER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98115" y="1427613"/>
            <a:ext cx="3946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4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초개인화의</a:t>
            </a:r>
            <a:r>
              <a:rPr dirty="0" sz="2400" spc="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26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실현</a:t>
            </a:r>
            <a:r>
              <a:rPr dirty="0" sz="2400" spc="2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11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-</a:t>
            </a:r>
            <a:r>
              <a:rPr dirty="0" sz="2400" spc="25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24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온디바이스</a:t>
            </a:r>
            <a:r>
              <a:rPr dirty="0" sz="2400" spc="4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-25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AI</a:t>
            </a:r>
            <a:endParaRPr sz="2400">
              <a:latin typeface="프리젠테이션 6 SemiBold"/>
              <a:cs typeface="프리젠테이션 6 Semi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870966" y="1981200"/>
            <a:ext cx="11387455" cy="4685030"/>
            <a:chOff x="870966" y="1981200"/>
            <a:chExt cx="11387455" cy="468503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966" y="1981200"/>
              <a:ext cx="4683845" cy="32034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6808" y="1981200"/>
              <a:ext cx="5031472" cy="322402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9472" y="2819400"/>
              <a:ext cx="819322" cy="238582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5170" y="6488059"/>
              <a:ext cx="168275" cy="17780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732397" y="5519684"/>
            <a:ext cx="503364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500" spc="-90" b="1">
                <a:solidFill>
                  <a:srgbClr val="FFFFFF"/>
                </a:solidFill>
                <a:latin typeface="함초롬바탕"/>
                <a:cs typeface="함초롬바탕"/>
              </a:rPr>
              <a:t>영화,</a:t>
            </a:r>
            <a:r>
              <a:rPr dirty="0" sz="15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05" b="1">
                <a:solidFill>
                  <a:srgbClr val="FFFFFF"/>
                </a:solidFill>
                <a:latin typeface="함초롬바탕"/>
                <a:cs typeface="함초롬바탕"/>
              </a:rPr>
              <a:t>음악서비스</a:t>
            </a:r>
            <a:r>
              <a:rPr dirty="0" sz="15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10" b="1">
                <a:solidFill>
                  <a:srgbClr val="FFFFFF"/>
                </a:solidFill>
                <a:latin typeface="함초롬바탕"/>
                <a:cs typeface="함초롬바탕"/>
              </a:rPr>
              <a:t>등을</a:t>
            </a:r>
            <a:r>
              <a:rPr dirty="0" sz="15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85" b="1">
                <a:solidFill>
                  <a:srgbClr val="FFFFFF"/>
                </a:solidFill>
                <a:latin typeface="함초롬바탕"/>
                <a:cs typeface="함초롬바탕"/>
              </a:rPr>
              <a:t>AI가</a:t>
            </a:r>
            <a:r>
              <a:rPr dirty="0" sz="15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20" b="1">
                <a:solidFill>
                  <a:srgbClr val="FFFFFF"/>
                </a:solidFill>
                <a:latin typeface="함초롬바탕"/>
                <a:cs typeface="함초롬바탕"/>
              </a:rPr>
              <a:t>연동하여</a:t>
            </a:r>
            <a:endParaRPr sz="1500">
              <a:latin typeface="함초롬바탕"/>
              <a:cs typeface="함초롬바탕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500" spc="-105" b="1">
                <a:solidFill>
                  <a:srgbClr val="FFFFFF"/>
                </a:solidFill>
                <a:latin typeface="함초롬바탕"/>
                <a:cs typeface="함초롬바탕"/>
              </a:rPr>
              <a:t>사용자의</a:t>
            </a:r>
            <a:r>
              <a:rPr dirty="0" sz="15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05" b="1">
                <a:solidFill>
                  <a:srgbClr val="FFFFFF"/>
                </a:solidFill>
                <a:latin typeface="함초롬바탕"/>
                <a:cs typeface="함초롬바탕"/>
              </a:rPr>
              <a:t>스트레스</a:t>
            </a:r>
            <a:r>
              <a:rPr dirty="0" sz="15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05" b="1">
                <a:solidFill>
                  <a:srgbClr val="FFFFFF"/>
                </a:solidFill>
                <a:latin typeface="함초롬바탕"/>
                <a:cs typeface="함초롬바탕"/>
              </a:rPr>
              <a:t>레벨에</a:t>
            </a:r>
            <a:r>
              <a:rPr dirty="0" sz="15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10" b="1">
                <a:solidFill>
                  <a:srgbClr val="FFFFFF"/>
                </a:solidFill>
                <a:latin typeface="함초롬바탕"/>
                <a:cs typeface="함초롬바탕"/>
              </a:rPr>
              <a:t>따라</a:t>
            </a:r>
            <a:r>
              <a:rPr dirty="0" sz="15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05" b="1">
                <a:solidFill>
                  <a:srgbClr val="FFFFFF"/>
                </a:solidFill>
                <a:latin typeface="함초롬바탕"/>
                <a:cs typeface="함초롬바탕"/>
              </a:rPr>
              <a:t>실시간으로</a:t>
            </a:r>
            <a:r>
              <a:rPr dirty="0" sz="15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10" b="1">
                <a:solidFill>
                  <a:srgbClr val="FFFFFF"/>
                </a:solidFill>
                <a:latin typeface="함초롬바탕"/>
                <a:cs typeface="함초롬바탕"/>
              </a:rPr>
              <a:t>음악과</a:t>
            </a:r>
            <a:r>
              <a:rPr dirty="0" sz="15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10" b="1">
                <a:solidFill>
                  <a:srgbClr val="FFFFFF"/>
                </a:solidFill>
                <a:latin typeface="함초롬바탕"/>
                <a:cs typeface="함초롬바탕"/>
              </a:rPr>
              <a:t>조명을</a:t>
            </a:r>
            <a:r>
              <a:rPr dirty="0" sz="15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25" b="1">
                <a:solidFill>
                  <a:srgbClr val="FFFFFF"/>
                </a:solidFill>
                <a:latin typeface="함초롬바탕"/>
                <a:cs typeface="함초롬바탕"/>
              </a:rPr>
              <a:t>조절해 </a:t>
            </a:r>
            <a:r>
              <a:rPr dirty="0" sz="1500" spc="-110" b="1">
                <a:solidFill>
                  <a:srgbClr val="FFFFFF"/>
                </a:solidFill>
                <a:latin typeface="함초롬바탕"/>
                <a:cs typeface="함초롬바탕"/>
              </a:rPr>
              <a:t>최적의</a:t>
            </a:r>
            <a:r>
              <a:rPr dirty="0" sz="15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10" b="1">
                <a:solidFill>
                  <a:srgbClr val="FFFFFF"/>
                </a:solidFill>
                <a:latin typeface="함초롬바탕"/>
                <a:cs typeface="함초롬바탕"/>
              </a:rPr>
              <a:t>맥락적</a:t>
            </a:r>
            <a:r>
              <a:rPr dirty="0" sz="15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10" b="1">
                <a:solidFill>
                  <a:srgbClr val="FFFFFF"/>
                </a:solidFill>
                <a:latin typeface="함초롬바탕"/>
                <a:cs typeface="함초롬바탕"/>
              </a:rPr>
              <a:t>환경</a:t>
            </a:r>
            <a:r>
              <a:rPr dirty="0" sz="15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10" b="1">
                <a:solidFill>
                  <a:srgbClr val="FFFFFF"/>
                </a:solidFill>
                <a:latin typeface="함초롬바탕"/>
                <a:cs typeface="함초롬바탕"/>
              </a:rPr>
              <a:t>조성</a:t>
            </a:r>
            <a:r>
              <a:rPr dirty="0" sz="15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25" b="1">
                <a:solidFill>
                  <a:srgbClr val="FFFFFF"/>
                </a:solidFill>
                <a:latin typeface="함초롬바탕"/>
                <a:cs typeface="함초롬바탕"/>
              </a:rPr>
              <a:t>가능</a:t>
            </a:r>
            <a:endParaRPr sz="1500">
              <a:latin typeface="함초롬바탕"/>
              <a:cs typeface="함초롬바탕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33031" y="6434084"/>
            <a:ext cx="42545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08660" marR="5080" indent="-696595">
              <a:lnSpc>
                <a:spcPct val="100000"/>
              </a:lnSpc>
              <a:spcBef>
                <a:spcPts val="100"/>
              </a:spcBef>
            </a:pPr>
            <a:r>
              <a:rPr dirty="0" sz="1500" spc="-105" b="1">
                <a:solidFill>
                  <a:srgbClr val="FFFFFF"/>
                </a:solidFill>
                <a:latin typeface="함초롬바탕"/>
                <a:cs typeface="함초롬바탕"/>
              </a:rPr>
              <a:t>성전자</a:t>
            </a:r>
            <a:r>
              <a:rPr dirty="0" sz="15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90" b="1">
                <a:solidFill>
                  <a:srgbClr val="FFFFFF"/>
                </a:solidFill>
                <a:latin typeface="함초롬바탕"/>
                <a:cs typeface="함초롬바탕"/>
              </a:rPr>
              <a:t>온디바이스AI,</a:t>
            </a:r>
            <a:r>
              <a:rPr dirty="0" sz="15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05" b="1">
                <a:solidFill>
                  <a:srgbClr val="FFFFFF"/>
                </a:solidFill>
                <a:latin typeface="함초롬바탕"/>
                <a:cs typeface="함초롬바탕"/>
              </a:rPr>
              <a:t>스마트TV</a:t>
            </a:r>
            <a:r>
              <a:rPr dirty="0" sz="15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50" b="1">
                <a:solidFill>
                  <a:srgbClr val="FFFFFF"/>
                </a:solidFill>
                <a:latin typeface="함초롬바탕"/>
                <a:cs typeface="함초롬바탕"/>
              </a:rPr>
              <a:t>,</a:t>
            </a:r>
            <a:r>
              <a:rPr dirty="0" sz="15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05" b="1">
                <a:solidFill>
                  <a:srgbClr val="FFFFFF"/>
                </a:solidFill>
                <a:latin typeface="함초롬바탕"/>
                <a:cs typeface="함초롬바탕"/>
              </a:rPr>
              <a:t>넷플릭스의</a:t>
            </a:r>
            <a:r>
              <a:rPr dirty="0" sz="15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35" b="1">
                <a:solidFill>
                  <a:srgbClr val="FFFFFF"/>
                </a:solidFill>
                <a:latin typeface="함초롬바탕"/>
                <a:cs typeface="함초롬바탕"/>
              </a:rPr>
              <a:t>카메라로 </a:t>
            </a:r>
            <a:r>
              <a:rPr dirty="0" sz="1500" spc="-105" b="1">
                <a:solidFill>
                  <a:srgbClr val="FFFFFF"/>
                </a:solidFill>
                <a:latin typeface="함초롬바탕"/>
                <a:cs typeface="함초롬바탕"/>
              </a:rPr>
              <a:t>사용자의</a:t>
            </a:r>
            <a:r>
              <a:rPr dirty="0" sz="15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10" b="1">
                <a:solidFill>
                  <a:srgbClr val="FFFFFF"/>
                </a:solidFill>
                <a:latin typeface="함초롬바탕"/>
                <a:cs typeface="함초롬바탕"/>
              </a:rPr>
              <a:t>표정에</a:t>
            </a:r>
            <a:r>
              <a:rPr dirty="0" sz="15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10" b="1">
                <a:solidFill>
                  <a:srgbClr val="FFFFFF"/>
                </a:solidFill>
                <a:latin typeface="함초롬바탕"/>
                <a:cs typeface="함초롬바탕"/>
              </a:rPr>
              <a:t>따른</a:t>
            </a:r>
            <a:r>
              <a:rPr dirty="0" sz="15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110" b="1">
                <a:solidFill>
                  <a:srgbClr val="FFFFFF"/>
                </a:solidFill>
                <a:latin typeface="함초롬바탕"/>
                <a:cs typeface="함초롬바탕"/>
              </a:rPr>
              <a:t>콘텐츠</a:t>
            </a:r>
            <a:r>
              <a:rPr dirty="0" sz="15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500" spc="-35" b="1">
                <a:solidFill>
                  <a:srgbClr val="FFFFFF"/>
                </a:solidFill>
                <a:latin typeface="함초롬바탕"/>
                <a:cs typeface="함초롬바탕"/>
              </a:rPr>
              <a:t>추천</a:t>
            </a:r>
            <a:endParaRPr sz="1500">
              <a:latin typeface="함초롬바탕"/>
              <a:cs typeface="함초롬바탕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912495" y="5391510"/>
            <a:ext cx="17468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3505">
              <a:lnSpc>
                <a:spcPct val="100000"/>
              </a:lnSpc>
              <a:spcBef>
                <a:spcPts val="100"/>
              </a:spcBef>
            </a:pPr>
            <a:r>
              <a:rPr dirty="0" sz="1800" spc="-130" b="1">
                <a:solidFill>
                  <a:srgbClr val="FFFFFF"/>
                </a:solidFill>
                <a:latin typeface="함초롬바탕"/>
                <a:cs typeface="함초롬바탕"/>
              </a:rPr>
              <a:t>개인화된</a:t>
            </a:r>
            <a:r>
              <a:rPr dirty="0" sz="18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함초롬바탕"/>
                <a:cs typeface="함초롬바탕"/>
              </a:rPr>
              <a:t>정수기 </a:t>
            </a:r>
            <a:r>
              <a:rPr dirty="0" sz="1800" spc="-130" b="1">
                <a:solidFill>
                  <a:srgbClr val="FFFFFF"/>
                </a:solidFill>
                <a:latin typeface="함초롬바탕"/>
                <a:cs typeface="함초롬바탕"/>
              </a:rPr>
              <a:t>세라젬의</a:t>
            </a:r>
            <a:r>
              <a:rPr dirty="0" sz="18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110" b="1">
                <a:solidFill>
                  <a:srgbClr val="FFFFFF"/>
                </a:solidFill>
                <a:latin typeface="함초롬바탕"/>
                <a:cs typeface="함초롬바탕"/>
              </a:rPr>
              <a:t>메디허브</a:t>
            </a:r>
            <a:endParaRPr sz="1800">
              <a:latin typeface="함초롬바탕"/>
              <a:cs typeface="함초롬바탕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95" b="1">
                <a:latin typeface="프리젠테이션 8 ExtraBold"/>
                <a:cs typeface="프리젠테이션 8 ExtraBold"/>
              </a:rPr>
              <a:t>초개인화의</a:t>
            </a:r>
            <a:r>
              <a:rPr dirty="0" sz="3600" spc="75" b="1">
                <a:latin typeface="프리젠테이션 8 ExtraBold"/>
                <a:cs typeface="프리젠테이션 8 ExtraBold"/>
              </a:rPr>
              <a:t> </a:t>
            </a:r>
            <a:r>
              <a:rPr dirty="0" sz="3600" spc="360" b="1">
                <a:latin typeface="프리젠테이션 8 ExtraBold"/>
                <a:cs typeface="프리젠테이션 8 ExtraBold"/>
              </a:rPr>
              <a:t>실현사례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85062" y="1246752"/>
            <a:ext cx="1040447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4325" algn="l"/>
              </a:tabLst>
            </a:pPr>
            <a:r>
              <a:rPr dirty="0" sz="2800" spc="3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라이프스타일과</a:t>
            </a:r>
            <a:r>
              <a:rPr dirty="0" sz="2800" spc="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맥락에</a:t>
            </a:r>
            <a:r>
              <a:rPr dirty="0" sz="2800" spc="3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따라</a:t>
            </a:r>
            <a:r>
              <a:rPr dirty="0" sz="280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	</a:t>
            </a:r>
            <a:r>
              <a:rPr dirty="0" sz="2800" spc="1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‘나에</a:t>
            </a:r>
            <a:r>
              <a:rPr dirty="0" sz="2800" spc="4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15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맞춰’</a:t>
            </a:r>
            <a:r>
              <a:rPr dirty="0" sz="2800" spc="15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,</a:t>
            </a:r>
            <a:r>
              <a:rPr dirty="0" sz="2800" spc="6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13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‘</a:t>
            </a:r>
            <a:r>
              <a:rPr dirty="0" sz="2800" spc="13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초개인화’</a:t>
            </a:r>
            <a:r>
              <a:rPr dirty="0" sz="2800" spc="5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3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되어</a:t>
            </a:r>
            <a:r>
              <a:rPr dirty="0" sz="2800" spc="3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17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UP</a:t>
            </a:r>
            <a:r>
              <a:rPr dirty="0" sz="2800" spc="17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되는</a:t>
            </a:r>
            <a:r>
              <a:rPr dirty="0" sz="2800" spc="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가전</a:t>
            </a:r>
            <a:r>
              <a:rPr dirty="0" sz="2800" spc="3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10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2.0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51270" y="2287524"/>
              <a:ext cx="6515849" cy="39883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4217" y="2553461"/>
              <a:ext cx="371093" cy="37109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968" y="2286762"/>
              <a:ext cx="5577077" cy="398905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062" y="481389"/>
            <a:ext cx="720788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00" b="1">
                <a:latin typeface="프리젠테이션 8 ExtraBold"/>
                <a:cs typeface="프리젠테이션 8 ExtraBold"/>
              </a:rPr>
              <a:t>새로운</a:t>
            </a:r>
            <a:r>
              <a:rPr dirty="0" sz="3600" spc="50" b="1">
                <a:latin typeface="프리젠테이션 8 ExtraBold"/>
                <a:cs typeface="프리젠테이션 8 ExtraBold"/>
              </a:rPr>
              <a:t> </a:t>
            </a:r>
            <a:r>
              <a:rPr dirty="0" sz="3600" spc="395" b="1">
                <a:latin typeface="프리젠테이션 8 ExtraBold"/>
                <a:cs typeface="프리젠테이션 8 ExtraBold"/>
              </a:rPr>
              <a:t>가능성의</a:t>
            </a:r>
            <a:r>
              <a:rPr dirty="0" sz="3600" spc="60" b="1">
                <a:latin typeface="프리젠테이션 8 ExtraBold"/>
                <a:cs typeface="프리젠테이션 8 ExtraBold"/>
              </a:rPr>
              <a:t> </a:t>
            </a:r>
            <a:r>
              <a:rPr dirty="0" sz="3600" spc="415" b="1">
                <a:latin typeface="프리젠테이션 8 ExtraBold"/>
                <a:cs typeface="프리젠테이션 8 ExtraBold"/>
              </a:rPr>
              <a:t>발견</a:t>
            </a:r>
            <a:r>
              <a:rPr dirty="0" sz="3600" spc="65" b="1">
                <a:latin typeface="프리젠테이션 8 ExtraBold"/>
                <a:cs typeface="프리젠테이션 8 ExtraBold"/>
              </a:rPr>
              <a:t> </a:t>
            </a:r>
            <a:r>
              <a:rPr dirty="0" sz="3600" spc="-1185"/>
              <a:t>–</a:t>
            </a:r>
            <a:r>
              <a:rPr dirty="0" sz="3600" spc="90"/>
              <a:t> </a:t>
            </a:r>
            <a:r>
              <a:rPr dirty="0" sz="3600"/>
              <a:t>(3)</a:t>
            </a:r>
            <a:r>
              <a:rPr dirty="0" sz="3600" spc="80"/>
              <a:t> </a:t>
            </a:r>
            <a:r>
              <a:rPr dirty="0" sz="3600" spc="70"/>
              <a:t>DISCOVER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93238" y="1351413"/>
            <a:ext cx="69234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6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SDV(Software</a:t>
            </a:r>
            <a:r>
              <a:rPr dirty="0" sz="2400" spc="11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8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Defined</a:t>
            </a:r>
            <a:r>
              <a:rPr dirty="0" sz="2400" spc="10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Vehicle)</a:t>
            </a:r>
            <a:r>
              <a:rPr dirty="0" sz="2400" spc="10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2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솔루션으로</a:t>
            </a:r>
            <a:r>
              <a:rPr dirty="0" sz="2400" spc="9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22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구동되는 </a:t>
            </a:r>
            <a:r>
              <a:rPr dirty="0" sz="2400" spc="26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바퀴</a:t>
            </a:r>
            <a:r>
              <a:rPr dirty="0" sz="2400" spc="4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26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달린</a:t>
            </a:r>
            <a:r>
              <a:rPr dirty="0" sz="2400" spc="5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26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생활</a:t>
            </a:r>
            <a:r>
              <a:rPr dirty="0" sz="2400" spc="65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80" b="1">
                <a:solidFill>
                  <a:srgbClr val="999BDF"/>
                </a:solidFill>
                <a:latin typeface="프리젠테이션 8 ExtraBold"/>
                <a:cs typeface="프리젠테이션 8 ExtraBold"/>
              </a:rPr>
              <a:t>공간</a:t>
            </a:r>
            <a:r>
              <a:rPr dirty="0" sz="2400" spc="8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(Living</a:t>
            </a:r>
            <a:r>
              <a:rPr dirty="0" sz="2400" spc="75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Space</a:t>
            </a:r>
            <a:r>
              <a:rPr dirty="0" sz="2400" spc="7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1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on</a:t>
            </a:r>
            <a:r>
              <a:rPr dirty="0" sz="2400" spc="55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-10" b="1">
                <a:solidFill>
                  <a:srgbClr val="999BDF"/>
                </a:solidFill>
                <a:latin typeface="프리젠테이션 6 SemiBold"/>
                <a:cs typeface="프리젠테이션 6 SemiBold"/>
              </a:rPr>
              <a:t>Wheels)</a:t>
            </a:r>
            <a:endParaRPr sz="2400">
              <a:latin typeface="프리젠테이션 6 SemiBold"/>
              <a:cs typeface="프리젠테이션 6 Semi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89026" y="587502"/>
            <a:ext cx="12068810" cy="6383020"/>
            <a:chOff x="589026" y="587502"/>
            <a:chExt cx="12068810" cy="638302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34349" y="2921508"/>
              <a:ext cx="4523230" cy="216407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3842" y="587502"/>
              <a:ext cx="3253739" cy="21648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2882" y="5229605"/>
              <a:ext cx="3314697" cy="174040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89026" y="2661668"/>
              <a:ext cx="1558290" cy="1034415"/>
            </a:xfrm>
            <a:custGeom>
              <a:avLst/>
              <a:gdLst/>
              <a:ahLst/>
              <a:cxnLst/>
              <a:rect l="l" t="t" r="r" b="b"/>
              <a:pathLst>
                <a:path w="1558289" h="1034414">
                  <a:moveTo>
                    <a:pt x="1383106" y="0"/>
                  </a:moveTo>
                  <a:lnTo>
                    <a:pt x="175183" y="0"/>
                  </a:lnTo>
                  <a:lnTo>
                    <a:pt x="128613" y="6257"/>
                  </a:lnTo>
                  <a:lnTo>
                    <a:pt x="86766" y="23918"/>
                  </a:lnTo>
                  <a:lnTo>
                    <a:pt x="51311" y="51311"/>
                  </a:lnTo>
                  <a:lnTo>
                    <a:pt x="23918" y="86766"/>
                  </a:lnTo>
                  <a:lnTo>
                    <a:pt x="6257" y="128613"/>
                  </a:lnTo>
                  <a:lnTo>
                    <a:pt x="0" y="175183"/>
                  </a:lnTo>
                  <a:lnTo>
                    <a:pt x="0" y="858850"/>
                  </a:lnTo>
                  <a:lnTo>
                    <a:pt x="6257" y="905420"/>
                  </a:lnTo>
                  <a:lnTo>
                    <a:pt x="23918" y="947267"/>
                  </a:lnTo>
                  <a:lnTo>
                    <a:pt x="51311" y="982722"/>
                  </a:lnTo>
                  <a:lnTo>
                    <a:pt x="86766" y="1010115"/>
                  </a:lnTo>
                  <a:lnTo>
                    <a:pt x="128613" y="1027776"/>
                  </a:lnTo>
                  <a:lnTo>
                    <a:pt x="175183" y="1034033"/>
                  </a:lnTo>
                  <a:lnTo>
                    <a:pt x="1383106" y="1034033"/>
                  </a:lnTo>
                  <a:lnTo>
                    <a:pt x="1429676" y="1027776"/>
                  </a:lnTo>
                  <a:lnTo>
                    <a:pt x="1471523" y="1010115"/>
                  </a:lnTo>
                  <a:lnTo>
                    <a:pt x="1506978" y="982722"/>
                  </a:lnTo>
                  <a:lnTo>
                    <a:pt x="1534371" y="947267"/>
                  </a:lnTo>
                  <a:lnTo>
                    <a:pt x="1552032" y="905420"/>
                  </a:lnTo>
                  <a:lnTo>
                    <a:pt x="1558290" y="858850"/>
                  </a:lnTo>
                  <a:lnTo>
                    <a:pt x="1558290" y="175183"/>
                  </a:lnTo>
                  <a:lnTo>
                    <a:pt x="1552032" y="128613"/>
                  </a:lnTo>
                  <a:lnTo>
                    <a:pt x="1534371" y="86766"/>
                  </a:lnTo>
                  <a:lnTo>
                    <a:pt x="1506978" y="51311"/>
                  </a:lnTo>
                  <a:lnTo>
                    <a:pt x="1471523" y="23918"/>
                  </a:lnTo>
                  <a:lnTo>
                    <a:pt x="1429676" y="6257"/>
                  </a:lnTo>
                  <a:lnTo>
                    <a:pt x="1383106" y="0"/>
                  </a:lnTo>
                  <a:close/>
                </a:path>
              </a:pathLst>
            </a:custGeom>
            <a:solidFill>
              <a:srgbClr val="1874D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09396" y="2740844"/>
            <a:ext cx="71818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2000" spc="2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가치의 재정의</a:t>
            </a:r>
            <a:endParaRPr sz="2000">
              <a:latin typeface="프리젠테이션 8 ExtraBold"/>
              <a:cs typeface="프리젠테이션 8 ExtraBold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378455" y="2781029"/>
            <a:ext cx="32416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3189" marR="5080" indent="-11112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57480" algn="l"/>
              </a:tabLst>
            </a:pP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자동차는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 이제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이동수단이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35" b="1">
                <a:solidFill>
                  <a:srgbClr val="FFFFFF"/>
                </a:solidFill>
                <a:latin typeface="함초롬바탕"/>
                <a:cs typeface="함초롬바탕"/>
              </a:rPr>
              <a:t>아닌 </a:t>
            </a:r>
            <a:r>
              <a:rPr dirty="0" sz="2000" spc="-185" b="1">
                <a:solidFill>
                  <a:srgbClr val="FFFFFF"/>
                </a:solidFill>
                <a:latin typeface="함초롬바탕"/>
                <a:cs typeface="함초롬바탕"/>
              </a:rPr>
              <a:t>생활플랫폼,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 경험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35" b="1">
                <a:solidFill>
                  <a:srgbClr val="FFFFFF"/>
                </a:solidFill>
                <a:latin typeface="함초롬바탕"/>
                <a:cs typeface="함초롬바탕"/>
              </a:rPr>
              <a:t>공간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89026" y="4027172"/>
            <a:ext cx="1558290" cy="1034415"/>
          </a:xfrm>
          <a:custGeom>
            <a:avLst/>
            <a:gdLst/>
            <a:ahLst/>
            <a:cxnLst/>
            <a:rect l="l" t="t" r="r" b="b"/>
            <a:pathLst>
              <a:path w="1558289" h="1034414">
                <a:moveTo>
                  <a:pt x="1383106" y="0"/>
                </a:moveTo>
                <a:lnTo>
                  <a:pt x="175183" y="0"/>
                </a:lnTo>
                <a:lnTo>
                  <a:pt x="128613" y="6257"/>
                </a:lnTo>
                <a:lnTo>
                  <a:pt x="86766" y="23918"/>
                </a:lnTo>
                <a:lnTo>
                  <a:pt x="51311" y="51311"/>
                </a:lnTo>
                <a:lnTo>
                  <a:pt x="23918" y="86766"/>
                </a:lnTo>
                <a:lnTo>
                  <a:pt x="6257" y="128613"/>
                </a:lnTo>
                <a:lnTo>
                  <a:pt x="0" y="175183"/>
                </a:lnTo>
                <a:lnTo>
                  <a:pt x="0" y="858850"/>
                </a:lnTo>
                <a:lnTo>
                  <a:pt x="6257" y="905420"/>
                </a:lnTo>
                <a:lnTo>
                  <a:pt x="23918" y="947267"/>
                </a:lnTo>
                <a:lnTo>
                  <a:pt x="51311" y="982722"/>
                </a:lnTo>
                <a:lnTo>
                  <a:pt x="86766" y="1010115"/>
                </a:lnTo>
                <a:lnTo>
                  <a:pt x="128613" y="1027776"/>
                </a:lnTo>
                <a:lnTo>
                  <a:pt x="175183" y="1034033"/>
                </a:lnTo>
                <a:lnTo>
                  <a:pt x="1383106" y="1034033"/>
                </a:lnTo>
                <a:lnTo>
                  <a:pt x="1429676" y="1027776"/>
                </a:lnTo>
                <a:lnTo>
                  <a:pt x="1471523" y="1010115"/>
                </a:lnTo>
                <a:lnTo>
                  <a:pt x="1506978" y="982722"/>
                </a:lnTo>
                <a:lnTo>
                  <a:pt x="1534371" y="947267"/>
                </a:lnTo>
                <a:lnTo>
                  <a:pt x="1552032" y="905420"/>
                </a:lnTo>
                <a:lnTo>
                  <a:pt x="1558290" y="858850"/>
                </a:lnTo>
                <a:lnTo>
                  <a:pt x="1558290" y="175183"/>
                </a:lnTo>
                <a:lnTo>
                  <a:pt x="1552032" y="128613"/>
                </a:lnTo>
                <a:lnTo>
                  <a:pt x="1534371" y="86766"/>
                </a:lnTo>
                <a:lnTo>
                  <a:pt x="1506978" y="51311"/>
                </a:lnTo>
                <a:lnTo>
                  <a:pt x="1471523" y="23918"/>
                </a:lnTo>
                <a:lnTo>
                  <a:pt x="1429676" y="6257"/>
                </a:lnTo>
                <a:lnTo>
                  <a:pt x="1383106" y="0"/>
                </a:lnTo>
                <a:close/>
              </a:path>
            </a:pathLst>
          </a:custGeom>
          <a:solidFill>
            <a:srgbClr val="794BC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744992" y="4105824"/>
            <a:ext cx="124650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64160">
              <a:lnSpc>
                <a:spcPct val="125000"/>
              </a:lnSpc>
              <a:spcBef>
                <a:spcPts val="100"/>
              </a:spcBef>
            </a:pPr>
            <a:r>
              <a:rPr dirty="0" sz="2000" spc="2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사용자 </a:t>
            </a:r>
            <a:r>
              <a:rPr dirty="0" sz="2000" spc="2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중심의</a:t>
            </a:r>
            <a:r>
              <a:rPr dirty="0" sz="2000" spc="1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000" spc="2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통합</a:t>
            </a:r>
            <a:endParaRPr sz="2000">
              <a:latin typeface="프리젠테이션 8 ExtraBold"/>
              <a:cs typeface="프리젠테이션 8 ExtraBold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378455" y="4040869"/>
            <a:ext cx="447738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3189" marR="5080" indent="-11112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57480" algn="l"/>
              </a:tabLst>
            </a:pP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산업의</a:t>
            </a:r>
            <a:r>
              <a:rPr dirty="0" sz="2000" spc="-1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구분이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 아닌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 사용자의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 니즈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중심으로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모빌리티</a:t>
            </a:r>
            <a:r>
              <a:rPr dirty="0" sz="2000" spc="-1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생태계가</a:t>
            </a:r>
            <a:r>
              <a:rPr dirty="0" sz="2000" spc="-1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재구성</a:t>
            </a:r>
            <a:endParaRPr sz="2000">
              <a:latin typeface="함초롬바탕"/>
              <a:cs typeface="함초롬바탕"/>
            </a:endParaRPr>
          </a:p>
          <a:p>
            <a:pPr marL="157480" indent="-144780">
              <a:lnSpc>
                <a:spcPct val="100000"/>
              </a:lnSpc>
              <a:buFont typeface="Arial"/>
              <a:buChar char="•"/>
              <a:tabLst>
                <a:tab pos="157480" algn="l"/>
              </a:tabLst>
            </a:pPr>
            <a:r>
              <a:rPr dirty="0" sz="2000" spc="-185" b="1">
                <a:solidFill>
                  <a:srgbClr val="FFFFFF"/>
                </a:solidFill>
                <a:latin typeface="함초롬바탕"/>
                <a:cs typeface="함초롬바탕"/>
              </a:rPr>
              <a:t>생활가전산업,</a:t>
            </a:r>
            <a:r>
              <a:rPr dirty="0" sz="2000" spc="-1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게임산업</a:t>
            </a:r>
            <a:r>
              <a:rPr dirty="0" sz="2000" spc="-1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함초롬바탕"/>
                <a:cs typeface="함초롬바탕"/>
              </a:rPr>
              <a:t>등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589026" y="5391914"/>
            <a:ext cx="1558290" cy="1034415"/>
          </a:xfrm>
          <a:custGeom>
            <a:avLst/>
            <a:gdLst/>
            <a:ahLst/>
            <a:cxnLst/>
            <a:rect l="l" t="t" r="r" b="b"/>
            <a:pathLst>
              <a:path w="1558289" h="1034414">
                <a:moveTo>
                  <a:pt x="1383106" y="0"/>
                </a:moveTo>
                <a:lnTo>
                  <a:pt x="175183" y="0"/>
                </a:lnTo>
                <a:lnTo>
                  <a:pt x="128613" y="6257"/>
                </a:lnTo>
                <a:lnTo>
                  <a:pt x="86766" y="23918"/>
                </a:lnTo>
                <a:lnTo>
                  <a:pt x="51311" y="51311"/>
                </a:lnTo>
                <a:lnTo>
                  <a:pt x="23918" y="86766"/>
                </a:lnTo>
                <a:lnTo>
                  <a:pt x="6257" y="128613"/>
                </a:lnTo>
                <a:lnTo>
                  <a:pt x="0" y="175183"/>
                </a:lnTo>
                <a:lnTo>
                  <a:pt x="0" y="858850"/>
                </a:lnTo>
                <a:lnTo>
                  <a:pt x="6257" y="905420"/>
                </a:lnTo>
                <a:lnTo>
                  <a:pt x="23918" y="947267"/>
                </a:lnTo>
                <a:lnTo>
                  <a:pt x="51311" y="982722"/>
                </a:lnTo>
                <a:lnTo>
                  <a:pt x="86766" y="1010115"/>
                </a:lnTo>
                <a:lnTo>
                  <a:pt x="128613" y="1027776"/>
                </a:lnTo>
                <a:lnTo>
                  <a:pt x="175183" y="1034033"/>
                </a:lnTo>
                <a:lnTo>
                  <a:pt x="1383106" y="1034033"/>
                </a:lnTo>
                <a:lnTo>
                  <a:pt x="1429676" y="1027776"/>
                </a:lnTo>
                <a:lnTo>
                  <a:pt x="1471523" y="1010115"/>
                </a:lnTo>
                <a:lnTo>
                  <a:pt x="1506978" y="982722"/>
                </a:lnTo>
                <a:lnTo>
                  <a:pt x="1534371" y="947267"/>
                </a:lnTo>
                <a:lnTo>
                  <a:pt x="1552032" y="905420"/>
                </a:lnTo>
                <a:lnTo>
                  <a:pt x="1558290" y="858850"/>
                </a:lnTo>
                <a:lnTo>
                  <a:pt x="1558290" y="175183"/>
                </a:lnTo>
                <a:lnTo>
                  <a:pt x="1552032" y="128613"/>
                </a:lnTo>
                <a:lnTo>
                  <a:pt x="1534371" y="86766"/>
                </a:lnTo>
                <a:lnTo>
                  <a:pt x="1506978" y="51311"/>
                </a:lnTo>
                <a:lnTo>
                  <a:pt x="1471523" y="23918"/>
                </a:lnTo>
                <a:lnTo>
                  <a:pt x="1429676" y="6257"/>
                </a:lnTo>
                <a:lnTo>
                  <a:pt x="1383106" y="0"/>
                </a:lnTo>
                <a:close/>
              </a:path>
            </a:pathLst>
          </a:custGeom>
          <a:solidFill>
            <a:srgbClr val="CF4A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893572" y="5470804"/>
            <a:ext cx="949325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3204" marR="5080" indent="-231140">
              <a:lnSpc>
                <a:spcPct val="125000"/>
              </a:lnSpc>
              <a:spcBef>
                <a:spcPts val="100"/>
              </a:spcBef>
            </a:pPr>
            <a:r>
              <a:rPr dirty="0" sz="2000" spc="22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지속적인 </a:t>
            </a:r>
            <a:r>
              <a:rPr dirty="0" sz="2000" spc="2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진화</a:t>
            </a:r>
            <a:endParaRPr sz="2000">
              <a:latin typeface="프리젠테이션 8 ExtraBold"/>
              <a:cs typeface="프리젠테이션 8 ExtraBold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2378455" y="5405850"/>
            <a:ext cx="4657090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3189" marR="17780" indent="-11112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57480" algn="l"/>
              </a:tabLst>
            </a:pP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생성형AI가</a:t>
            </a:r>
            <a:r>
              <a:rPr dirty="0" sz="2000" spc="-1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탑재된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자동차는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시간이</a:t>
            </a:r>
            <a:r>
              <a:rPr dirty="0" sz="2000" spc="-1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지날수록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계속해서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발전하고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가치를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창출</a:t>
            </a:r>
            <a:endParaRPr sz="2000">
              <a:latin typeface="함초롬바탕"/>
              <a:cs typeface="함초롬바탕"/>
            </a:endParaRPr>
          </a:p>
          <a:p>
            <a:pPr marL="157480" indent="-144780">
              <a:lnSpc>
                <a:spcPct val="100000"/>
              </a:lnSpc>
              <a:buFont typeface="Arial"/>
              <a:buChar char="•"/>
              <a:tabLst>
                <a:tab pos="157480" algn="l"/>
              </a:tabLst>
            </a:pP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힐링의</a:t>
            </a:r>
            <a:r>
              <a:rPr dirty="0" sz="2000" spc="-1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65" b="1">
                <a:solidFill>
                  <a:srgbClr val="FFFFFF"/>
                </a:solidFill>
                <a:latin typeface="함초롬바탕"/>
                <a:cs typeface="함초롬바탕"/>
              </a:rPr>
              <a:t>공간,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쇼핑을</a:t>
            </a:r>
            <a:r>
              <a:rPr dirty="0" sz="2000" spc="-1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공간</a:t>
            </a:r>
            <a:r>
              <a:rPr dirty="0" sz="2000" spc="-2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등으로</a:t>
            </a:r>
            <a:r>
              <a:rPr dirty="0" sz="2000" spc="-1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진화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50" b="1">
                <a:solidFill>
                  <a:srgbClr val="FFFFFF"/>
                </a:solidFill>
                <a:latin typeface="함초롬바탕"/>
                <a:cs typeface="함초롬바탕"/>
              </a:rPr>
              <a:t>중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7365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280"/>
              <a:t>AI</a:t>
            </a:r>
            <a:r>
              <a:rPr dirty="0" sz="3600" spc="280" b="1">
                <a:latin typeface="프리젠테이션 8 ExtraBold"/>
                <a:cs typeface="프리젠테이션 8 ExtraBold"/>
              </a:rPr>
              <a:t>시대로의</a:t>
            </a:r>
            <a:r>
              <a:rPr dirty="0" sz="3600" spc="65" b="1">
                <a:latin typeface="프리젠테이션 8 ExtraBold"/>
                <a:cs typeface="프리젠테이션 8 ExtraBold"/>
              </a:rPr>
              <a:t> </a:t>
            </a:r>
            <a:r>
              <a:rPr dirty="0" sz="3600" spc="415" b="1">
                <a:latin typeface="프리젠테이션 8 ExtraBold"/>
                <a:cs typeface="프리젠테이션 8 ExtraBold"/>
              </a:rPr>
              <a:t>도약</a:t>
            </a:r>
            <a:r>
              <a:rPr dirty="0" sz="3600" spc="65" b="1">
                <a:latin typeface="프리젠테이션 8 ExtraBold"/>
                <a:cs typeface="프리젠테이션 8 ExtraBold"/>
              </a:rPr>
              <a:t> </a:t>
            </a:r>
            <a:r>
              <a:rPr dirty="0" sz="3600" spc="165"/>
              <a:t>-</a:t>
            </a:r>
            <a:r>
              <a:rPr dirty="0" sz="3600" spc="80"/>
              <a:t> </a:t>
            </a:r>
            <a:r>
              <a:rPr dirty="0" sz="3600"/>
              <a:t>(4)</a:t>
            </a:r>
            <a:r>
              <a:rPr dirty="0" sz="3600" spc="80"/>
              <a:t> </a:t>
            </a:r>
            <a:r>
              <a:rPr dirty="0" sz="3600" spc="130"/>
              <a:t>DIVE</a:t>
            </a:r>
            <a:r>
              <a:rPr dirty="0" sz="3600" spc="105"/>
              <a:t> </a:t>
            </a:r>
            <a:r>
              <a:rPr dirty="0" sz="3600" spc="-25"/>
              <a:t>IN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85062" y="1356116"/>
            <a:ext cx="317182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디지털</a:t>
            </a:r>
            <a:r>
              <a:rPr dirty="0" sz="2800" spc="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전환의</a:t>
            </a:r>
            <a:r>
              <a:rPr dirty="0" sz="2800" spc="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21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가속화</a:t>
            </a:r>
            <a:r>
              <a:rPr dirty="0" sz="2800" spc="21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: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0737" y="1871688"/>
              <a:ext cx="575598" cy="33129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167" y="1904073"/>
              <a:ext cx="415095" cy="30958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8929" y="1867420"/>
              <a:ext cx="909558" cy="33948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302" y="2298052"/>
              <a:ext cx="592322" cy="33557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0558" y="2298408"/>
              <a:ext cx="590180" cy="34090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00288" y="1341882"/>
              <a:ext cx="4334255" cy="57790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79164" y="1341882"/>
              <a:ext cx="4333493" cy="577900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81884"/>
              <a:ext cx="13440156" cy="467791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35964" y="2881883"/>
              <a:ext cx="10862310" cy="1074420"/>
            </a:xfrm>
            <a:custGeom>
              <a:avLst/>
              <a:gdLst/>
              <a:ahLst/>
              <a:cxnLst/>
              <a:rect l="l" t="t" r="r" b="b"/>
              <a:pathLst>
                <a:path w="10862310" h="1074420">
                  <a:moveTo>
                    <a:pt x="1074420" y="537210"/>
                  </a:moveTo>
                  <a:lnTo>
                    <a:pt x="1072222" y="488315"/>
                  </a:lnTo>
                  <a:lnTo>
                    <a:pt x="1065758" y="440651"/>
                  </a:lnTo>
                  <a:lnTo>
                    <a:pt x="1055230" y="394398"/>
                  </a:lnTo>
                  <a:lnTo>
                    <a:pt x="1040803" y="349770"/>
                  </a:lnTo>
                  <a:lnTo>
                    <a:pt x="1022692" y="306920"/>
                  </a:lnTo>
                  <a:lnTo>
                    <a:pt x="1001064" y="266077"/>
                  </a:lnTo>
                  <a:lnTo>
                    <a:pt x="976134" y="227406"/>
                  </a:lnTo>
                  <a:lnTo>
                    <a:pt x="948067" y="191096"/>
                  </a:lnTo>
                  <a:lnTo>
                    <a:pt x="917067" y="157353"/>
                  </a:lnTo>
                  <a:lnTo>
                    <a:pt x="883323" y="126352"/>
                  </a:lnTo>
                  <a:lnTo>
                    <a:pt x="847013" y="98285"/>
                  </a:lnTo>
                  <a:lnTo>
                    <a:pt x="808342" y="73355"/>
                  </a:lnTo>
                  <a:lnTo>
                    <a:pt x="767499" y="51727"/>
                  </a:lnTo>
                  <a:lnTo>
                    <a:pt x="724649" y="33616"/>
                  </a:lnTo>
                  <a:lnTo>
                    <a:pt x="680021" y="19189"/>
                  </a:lnTo>
                  <a:lnTo>
                    <a:pt x="633768" y="8661"/>
                  </a:lnTo>
                  <a:lnTo>
                    <a:pt x="586105" y="2197"/>
                  </a:lnTo>
                  <a:lnTo>
                    <a:pt x="537210" y="0"/>
                  </a:lnTo>
                  <a:lnTo>
                    <a:pt x="488302" y="2197"/>
                  </a:lnTo>
                  <a:lnTo>
                    <a:pt x="440639" y="8661"/>
                  </a:lnTo>
                  <a:lnTo>
                    <a:pt x="394385" y="19189"/>
                  </a:lnTo>
                  <a:lnTo>
                    <a:pt x="349758" y="33616"/>
                  </a:lnTo>
                  <a:lnTo>
                    <a:pt x="306908" y="51727"/>
                  </a:lnTo>
                  <a:lnTo>
                    <a:pt x="266065" y="73355"/>
                  </a:lnTo>
                  <a:lnTo>
                    <a:pt x="227393" y="98285"/>
                  </a:lnTo>
                  <a:lnTo>
                    <a:pt x="191084" y="126352"/>
                  </a:lnTo>
                  <a:lnTo>
                    <a:pt x="157340" y="157353"/>
                  </a:lnTo>
                  <a:lnTo>
                    <a:pt x="126339" y="191096"/>
                  </a:lnTo>
                  <a:lnTo>
                    <a:pt x="98272" y="227406"/>
                  </a:lnTo>
                  <a:lnTo>
                    <a:pt x="73342" y="266077"/>
                  </a:lnTo>
                  <a:lnTo>
                    <a:pt x="51714" y="306920"/>
                  </a:lnTo>
                  <a:lnTo>
                    <a:pt x="33604" y="349770"/>
                  </a:lnTo>
                  <a:lnTo>
                    <a:pt x="19177" y="394398"/>
                  </a:lnTo>
                  <a:lnTo>
                    <a:pt x="8648" y="440651"/>
                  </a:lnTo>
                  <a:lnTo>
                    <a:pt x="2184" y="488315"/>
                  </a:lnTo>
                  <a:lnTo>
                    <a:pt x="0" y="537210"/>
                  </a:lnTo>
                  <a:lnTo>
                    <a:pt x="2184" y="586117"/>
                  </a:lnTo>
                  <a:lnTo>
                    <a:pt x="8648" y="633780"/>
                  </a:lnTo>
                  <a:lnTo>
                    <a:pt x="19177" y="680034"/>
                  </a:lnTo>
                  <a:lnTo>
                    <a:pt x="33604" y="724662"/>
                  </a:lnTo>
                  <a:lnTo>
                    <a:pt x="51714" y="767511"/>
                  </a:lnTo>
                  <a:lnTo>
                    <a:pt x="73342" y="808355"/>
                  </a:lnTo>
                  <a:lnTo>
                    <a:pt x="98272" y="847026"/>
                  </a:lnTo>
                  <a:lnTo>
                    <a:pt x="126339" y="883335"/>
                  </a:lnTo>
                  <a:lnTo>
                    <a:pt x="157340" y="917079"/>
                  </a:lnTo>
                  <a:lnTo>
                    <a:pt x="191084" y="948080"/>
                  </a:lnTo>
                  <a:lnTo>
                    <a:pt x="227393" y="976147"/>
                  </a:lnTo>
                  <a:lnTo>
                    <a:pt x="266065" y="1001077"/>
                  </a:lnTo>
                  <a:lnTo>
                    <a:pt x="306908" y="1022705"/>
                  </a:lnTo>
                  <a:lnTo>
                    <a:pt x="349758" y="1040815"/>
                  </a:lnTo>
                  <a:lnTo>
                    <a:pt x="394385" y="1055243"/>
                  </a:lnTo>
                  <a:lnTo>
                    <a:pt x="440639" y="1065771"/>
                  </a:lnTo>
                  <a:lnTo>
                    <a:pt x="488302" y="1072235"/>
                  </a:lnTo>
                  <a:lnTo>
                    <a:pt x="537210" y="1074420"/>
                  </a:lnTo>
                  <a:lnTo>
                    <a:pt x="586105" y="1072235"/>
                  </a:lnTo>
                  <a:lnTo>
                    <a:pt x="633768" y="1065771"/>
                  </a:lnTo>
                  <a:lnTo>
                    <a:pt x="680021" y="1055243"/>
                  </a:lnTo>
                  <a:lnTo>
                    <a:pt x="724649" y="1040815"/>
                  </a:lnTo>
                  <a:lnTo>
                    <a:pt x="767499" y="1022705"/>
                  </a:lnTo>
                  <a:lnTo>
                    <a:pt x="808342" y="1001077"/>
                  </a:lnTo>
                  <a:lnTo>
                    <a:pt x="847013" y="976147"/>
                  </a:lnTo>
                  <a:lnTo>
                    <a:pt x="883323" y="948080"/>
                  </a:lnTo>
                  <a:lnTo>
                    <a:pt x="917067" y="917079"/>
                  </a:lnTo>
                  <a:lnTo>
                    <a:pt x="948067" y="883335"/>
                  </a:lnTo>
                  <a:lnTo>
                    <a:pt x="976134" y="847026"/>
                  </a:lnTo>
                  <a:lnTo>
                    <a:pt x="1001064" y="808355"/>
                  </a:lnTo>
                  <a:lnTo>
                    <a:pt x="1022692" y="767511"/>
                  </a:lnTo>
                  <a:lnTo>
                    <a:pt x="1040803" y="724662"/>
                  </a:lnTo>
                  <a:lnTo>
                    <a:pt x="1055230" y="680034"/>
                  </a:lnTo>
                  <a:lnTo>
                    <a:pt x="1065758" y="633780"/>
                  </a:lnTo>
                  <a:lnTo>
                    <a:pt x="1072222" y="586117"/>
                  </a:lnTo>
                  <a:lnTo>
                    <a:pt x="1074420" y="537210"/>
                  </a:lnTo>
                  <a:close/>
                </a:path>
                <a:path w="10862310" h="1074420">
                  <a:moveTo>
                    <a:pt x="3086862" y="537210"/>
                  </a:moveTo>
                  <a:lnTo>
                    <a:pt x="3084665" y="488315"/>
                  </a:lnTo>
                  <a:lnTo>
                    <a:pt x="3078200" y="440651"/>
                  </a:lnTo>
                  <a:lnTo>
                    <a:pt x="3067672" y="394398"/>
                  </a:lnTo>
                  <a:lnTo>
                    <a:pt x="3053245" y="349770"/>
                  </a:lnTo>
                  <a:lnTo>
                    <a:pt x="3035135" y="306920"/>
                  </a:lnTo>
                  <a:lnTo>
                    <a:pt x="3013506" y="266077"/>
                  </a:lnTo>
                  <a:lnTo>
                    <a:pt x="2988576" y="227406"/>
                  </a:lnTo>
                  <a:lnTo>
                    <a:pt x="2960509" y="191096"/>
                  </a:lnTo>
                  <a:lnTo>
                    <a:pt x="2929509" y="157353"/>
                  </a:lnTo>
                  <a:lnTo>
                    <a:pt x="2895765" y="126352"/>
                  </a:lnTo>
                  <a:lnTo>
                    <a:pt x="2859455" y="98285"/>
                  </a:lnTo>
                  <a:lnTo>
                    <a:pt x="2820784" y="73355"/>
                  </a:lnTo>
                  <a:lnTo>
                    <a:pt x="2779941" y="51727"/>
                  </a:lnTo>
                  <a:lnTo>
                    <a:pt x="2737091" y="33616"/>
                  </a:lnTo>
                  <a:lnTo>
                    <a:pt x="2692463" y="19189"/>
                  </a:lnTo>
                  <a:lnTo>
                    <a:pt x="2646210" y="8661"/>
                  </a:lnTo>
                  <a:lnTo>
                    <a:pt x="2598547" y="2197"/>
                  </a:lnTo>
                  <a:lnTo>
                    <a:pt x="2549652" y="0"/>
                  </a:lnTo>
                  <a:lnTo>
                    <a:pt x="2500744" y="2197"/>
                  </a:lnTo>
                  <a:lnTo>
                    <a:pt x="2453081" y="8661"/>
                  </a:lnTo>
                  <a:lnTo>
                    <a:pt x="2406827" y="19189"/>
                  </a:lnTo>
                  <a:lnTo>
                    <a:pt x="2362200" y="33616"/>
                  </a:lnTo>
                  <a:lnTo>
                    <a:pt x="2319350" y="51727"/>
                  </a:lnTo>
                  <a:lnTo>
                    <a:pt x="2278507" y="73355"/>
                  </a:lnTo>
                  <a:lnTo>
                    <a:pt x="2239835" y="98285"/>
                  </a:lnTo>
                  <a:lnTo>
                    <a:pt x="2203526" y="126352"/>
                  </a:lnTo>
                  <a:lnTo>
                    <a:pt x="2169782" y="157353"/>
                  </a:lnTo>
                  <a:lnTo>
                    <a:pt x="2138781" y="191096"/>
                  </a:lnTo>
                  <a:lnTo>
                    <a:pt x="2110714" y="227406"/>
                  </a:lnTo>
                  <a:lnTo>
                    <a:pt x="2085784" y="266077"/>
                  </a:lnTo>
                  <a:lnTo>
                    <a:pt x="2064156" y="306920"/>
                  </a:lnTo>
                  <a:lnTo>
                    <a:pt x="2046046" y="349770"/>
                  </a:lnTo>
                  <a:lnTo>
                    <a:pt x="2031619" y="394398"/>
                  </a:lnTo>
                  <a:lnTo>
                    <a:pt x="2021090" y="440651"/>
                  </a:lnTo>
                  <a:lnTo>
                    <a:pt x="2014626" y="488315"/>
                  </a:lnTo>
                  <a:lnTo>
                    <a:pt x="2012442" y="537210"/>
                  </a:lnTo>
                  <a:lnTo>
                    <a:pt x="2014626" y="586117"/>
                  </a:lnTo>
                  <a:lnTo>
                    <a:pt x="2021090" y="633780"/>
                  </a:lnTo>
                  <a:lnTo>
                    <a:pt x="2031619" y="680034"/>
                  </a:lnTo>
                  <a:lnTo>
                    <a:pt x="2046046" y="724662"/>
                  </a:lnTo>
                  <a:lnTo>
                    <a:pt x="2064156" y="767511"/>
                  </a:lnTo>
                  <a:lnTo>
                    <a:pt x="2085784" y="808355"/>
                  </a:lnTo>
                  <a:lnTo>
                    <a:pt x="2110714" y="847026"/>
                  </a:lnTo>
                  <a:lnTo>
                    <a:pt x="2138781" y="883335"/>
                  </a:lnTo>
                  <a:lnTo>
                    <a:pt x="2169782" y="917079"/>
                  </a:lnTo>
                  <a:lnTo>
                    <a:pt x="2203526" y="948080"/>
                  </a:lnTo>
                  <a:lnTo>
                    <a:pt x="2239835" y="976147"/>
                  </a:lnTo>
                  <a:lnTo>
                    <a:pt x="2278507" y="1001077"/>
                  </a:lnTo>
                  <a:lnTo>
                    <a:pt x="2319350" y="1022705"/>
                  </a:lnTo>
                  <a:lnTo>
                    <a:pt x="2362200" y="1040815"/>
                  </a:lnTo>
                  <a:lnTo>
                    <a:pt x="2406827" y="1055243"/>
                  </a:lnTo>
                  <a:lnTo>
                    <a:pt x="2453081" y="1065771"/>
                  </a:lnTo>
                  <a:lnTo>
                    <a:pt x="2500744" y="1072235"/>
                  </a:lnTo>
                  <a:lnTo>
                    <a:pt x="2549652" y="1074420"/>
                  </a:lnTo>
                  <a:lnTo>
                    <a:pt x="2598547" y="1072235"/>
                  </a:lnTo>
                  <a:lnTo>
                    <a:pt x="2646210" y="1065771"/>
                  </a:lnTo>
                  <a:lnTo>
                    <a:pt x="2692463" y="1055243"/>
                  </a:lnTo>
                  <a:lnTo>
                    <a:pt x="2737091" y="1040815"/>
                  </a:lnTo>
                  <a:lnTo>
                    <a:pt x="2779941" y="1022705"/>
                  </a:lnTo>
                  <a:lnTo>
                    <a:pt x="2820784" y="1001077"/>
                  </a:lnTo>
                  <a:lnTo>
                    <a:pt x="2859455" y="976147"/>
                  </a:lnTo>
                  <a:lnTo>
                    <a:pt x="2895765" y="948080"/>
                  </a:lnTo>
                  <a:lnTo>
                    <a:pt x="2929509" y="917079"/>
                  </a:lnTo>
                  <a:lnTo>
                    <a:pt x="2960509" y="883335"/>
                  </a:lnTo>
                  <a:lnTo>
                    <a:pt x="2988576" y="847026"/>
                  </a:lnTo>
                  <a:lnTo>
                    <a:pt x="3013506" y="808355"/>
                  </a:lnTo>
                  <a:lnTo>
                    <a:pt x="3035135" y="767511"/>
                  </a:lnTo>
                  <a:lnTo>
                    <a:pt x="3053245" y="724662"/>
                  </a:lnTo>
                  <a:lnTo>
                    <a:pt x="3067672" y="680034"/>
                  </a:lnTo>
                  <a:lnTo>
                    <a:pt x="3078200" y="633780"/>
                  </a:lnTo>
                  <a:lnTo>
                    <a:pt x="3084665" y="586117"/>
                  </a:lnTo>
                  <a:lnTo>
                    <a:pt x="3086862" y="537210"/>
                  </a:lnTo>
                  <a:close/>
                </a:path>
                <a:path w="10862310" h="1074420">
                  <a:moveTo>
                    <a:pt x="7018020" y="537210"/>
                  </a:moveTo>
                  <a:lnTo>
                    <a:pt x="7015823" y="488315"/>
                  </a:lnTo>
                  <a:lnTo>
                    <a:pt x="7009358" y="440651"/>
                  </a:lnTo>
                  <a:lnTo>
                    <a:pt x="6998830" y="394398"/>
                  </a:lnTo>
                  <a:lnTo>
                    <a:pt x="6984403" y="349770"/>
                  </a:lnTo>
                  <a:lnTo>
                    <a:pt x="6966293" y="306920"/>
                  </a:lnTo>
                  <a:lnTo>
                    <a:pt x="6944665" y="266077"/>
                  </a:lnTo>
                  <a:lnTo>
                    <a:pt x="6919735" y="227406"/>
                  </a:lnTo>
                  <a:lnTo>
                    <a:pt x="6891668" y="191096"/>
                  </a:lnTo>
                  <a:lnTo>
                    <a:pt x="6860667" y="157353"/>
                  </a:lnTo>
                  <a:lnTo>
                    <a:pt x="6826923" y="126352"/>
                  </a:lnTo>
                  <a:lnTo>
                    <a:pt x="6790614" y="98285"/>
                  </a:lnTo>
                  <a:lnTo>
                    <a:pt x="6751942" y="73355"/>
                  </a:lnTo>
                  <a:lnTo>
                    <a:pt x="6711099" y="51727"/>
                  </a:lnTo>
                  <a:lnTo>
                    <a:pt x="6668249" y="33616"/>
                  </a:lnTo>
                  <a:lnTo>
                    <a:pt x="6623621" y="19189"/>
                  </a:lnTo>
                  <a:lnTo>
                    <a:pt x="6577368" y="8661"/>
                  </a:lnTo>
                  <a:lnTo>
                    <a:pt x="6529705" y="2197"/>
                  </a:lnTo>
                  <a:lnTo>
                    <a:pt x="6480810" y="0"/>
                  </a:lnTo>
                  <a:lnTo>
                    <a:pt x="6431902" y="2197"/>
                  </a:lnTo>
                  <a:lnTo>
                    <a:pt x="6384239" y="8661"/>
                  </a:lnTo>
                  <a:lnTo>
                    <a:pt x="6337986" y="19189"/>
                  </a:lnTo>
                  <a:lnTo>
                    <a:pt x="6293358" y="33616"/>
                  </a:lnTo>
                  <a:lnTo>
                    <a:pt x="6250508" y="51727"/>
                  </a:lnTo>
                  <a:lnTo>
                    <a:pt x="6209665" y="73355"/>
                  </a:lnTo>
                  <a:lnTo>
                    <a:pt x="6170993" y="98285"/>
                  </a:lnTo>
                  <a:lnTo>
                    <a:pt x="6134684" y="126352"/>
                  </a:lnTo>
                  <a:lnTo>
                    <a:pt x="6100940" y="157353"/>
                  </a:lnTo>
                  <a:lnTo>
                    <a:pt x="6069939" y="191096"/>
                  </a:lnTo>
                  <a:lnTo>
                    <a:pt x="6041872" y="227406"/>
                  </a:lnTo>
                  <a:lnTo>
                    <a:pt x="6016942" y="266077"/>
                  </a:lnTo>
                  <a:lnTo>
                    <a:pt x="5995314" y="306920"/>
                  </a:lnTo>
                  <a:lnTo>
                    <a:pt x="5977204" y="349770"/>
                  </a:lnTo>
                  <a:lnTo>
                    <a:pt x="5962777" y="394398"/>
                  </a:lnTo>
                  <a:lnTo>
                    <a:pt x="5952248" y="440651"/>
                  </a:lnTo>
                  <a:lnTo>
                    <a:pt x="5945784" y="488315"/>
                  </a:lnTo>
                  <a:lnTo>
                    <a:pt x="5943600" y="537210"/>
                  </a:lnTo>
                  <a:lnTo>
                    <a:pt x="5945784" y="586117"/>
                  </a:lnTo>
                  <a:lnTo>
                    <a:pt x="5952248" y="633780"/>
                  </a:lnTo>
                  <a:lnTo>
                    <a:pt x="5962777" y="680034"/>
                  </a:lnTo>
                  <a:lnTo>
                    <a:pt x="5977204" y="724662"/>
                  </a:lnTo>
                  <a:lnTo>
                    <a:pt x="5995314" y="767511"/>
                  </a:lnTo>
                  <a:lnTo>
                    <a:pt x="6016942" y="808355"/>
                  </a:lnTo>
                  <a:lnTo>
                    <a:pt x="6041872" y="847026"/>
                  </a:lnTo>
                  <a:lnTo>
                    <a:pt x="6069939" y="883335"/>
                  </a:lnTo>
                  <a:lnTo>
                    <a:pt x="6100940" y="917079"/>
                  </a:lnTo>
                  <a:lnTo>
                    <a:pt x="6134684" y="948080"/>
                  </a:lnTo>
                  <a:lnTo>
                    <a:pt x="6170993" y="976147"/>
                  </a:lnTo>
                  <a:lnTo>
                    <a:pt x="6209665" y="1001077"/>
                  </a:lnTo>
                  <a:lnTo>
                    <a:pt x="6250508" y="1022705"/>
                  </a:lnTo>
                  <a:lnTo>
                    <a:pt x="6293358" y="1040815"/>
                  </a:lnTo>
                  <a:lnTo>
                    <a:pt x="6337986" y="1055243"/>
                  </a:lnTo>
                  <a:lnTo>
                    <a:pt x="6384239" y="1065771"/>
                  </a:lnTo>
                  <a:lnTo>
                    <a:pt x="6431902" y="1072235"/>
                  </a:lnTo>
                  <a:lnTo>
                    <a:pt x="6480810" y="1074420"/>
                  </a:lnTo>
                  <a:lnTo>
                    <a:pt x="6529705" y="1072235"/>
                  </a:lnTo>
                  <a:lnTo>
                    <a:pt x="6577368" y="1065771"/>
                  </a:lnTo>
                  <a:lnTo>
                    <a:pt x="6623621" y="1055243"/>
                  </a:lnTo>
                  <a:lnTo>
                    <a:pt x="6668249" y="1040815"/>
                  </a:lnTo>
                  <a:lnTo>
                    <a:pt x="6711099" y="1022705"/>
                  </a:lnTo>
                  <a:lnTo>
                    <a:pt x="6751942" y="1001077"/>
                  </a:lnTo>
                  <a:lnTo>
                    <a:pt x="6790614" y="976147"/>
                  </a:lnTo>
                  <a:lnTo>
                    <a:pt x="6826923" y="948080"/>
                  </a:lnTo>
                  <a:lnTo>
                    <a:pt x="6860667" y="917079"/>
                  </a:lnTo>
                  <a:lnTo>
                    <a:pt x="6891668" y="883335"/>
                  </a:lnTo>
                  <a:lnTo>
                    <a:pt x="6919735" y="847026"/>
                  </a:lnTo>
                  <a:lnTo>
                    <a:pt x="6944665" y="808355"/>
                  </a:lnTo>
                  <a:lnTo>
                    <a:pt x="6966293" y="767511"/>
                  </a:lnTo>
                  <a:lnTo>
                    <a:pt x="6984403" y="724662"/>
                  </a:lnTo>
                  <a:lnTo>
                    <a:pt x="6998830" y="680034"/>
                  </a:lnTo>
                  <a:lnTo>
                    <a:pt x="7009358" y="633780"/>
                  </a:lnTo>
                  <a:lnTo>
                    <a:pt x="7015823" y="586117"/>
                  </a:lnTo>
                  <a:lnTo>
                    <a:pt x="7018020" y="537210"/>
                  </a:lnTo>
                  <a:close/>
                </a:path>
                <a:path w="10862310" h="1074420">
                  <a:moveTo>
                    <a:pt x="8940546" y="537210"/>
                  </a:moveTo>
                  <a:lnTo>
                    <a:pt x="8938349" y="488315"/>
                  </a:lnTo>
                  <a:lnTo>
                    <a:pt x="8931885" y="440651"/>
                  </a:lnTo>
                  <a:lnTo>
                    <a:pt x="8921356" y="394398"/>
                  </a:lnTo>
                  <a:lnTo>
                    <a:pt x="8906929" y="349770"/>
                  </a:lnTo>
                  <a:lnTo>
                    <a:pt x="8888819" y="306920"/>
                  </a:lnTo>
                  <a:lnTo>
                    <a:pt x="8867191" y="266077"/>
                  </a:lnTo>
                  <a:lnTo>
                    <a:pt x="8842261" y="227406"/>
                  </a:lnTo>
                  <a:lnTo>
                    <a:pt x="8814194" y="191096"/>
                  </a:lnTo>
                  <a:lnTo>
                    <a:pt x="8783193" y="157353"/>
                  </a:lnTo>
                  <a:lnTo>
                    <a:pt x="8749449" y="126352"/>
                  </a:lnTo>
                  <a:lnTo>
                    <a:pt x="8713140" y="98285"/>
                  </a:lnTo>
                  <a:lnTo>
                    <a:pt x="8674468" y="73355"/>
                  </a:lnTo>
                  <a:lnTo>
                    <a:pt x="8633625" y="51727"/>
                  </a:lnTo>
                  <a:lnTo>
                    <a:pt x="8590775" y="33616"/>
                  </a:lnTo>
                  <a:lnTo>
                    <a:pt x="8546147" y="19189"/>
                  </a:lnTo>
                  <a:lnTo>
                    <a:pt x="8499894" y="8661"/>
                  </a:lnTo>
                  <a:lnTo>
                    <a:pt x="8452231" y="2197"/>
                  </a:lnTo>
                  <a:lnTo>
                    <a:pt x="8403336" y="0"/>
                  </a:lnTo>
                  <a:lnTo>
                    <a:pt x="8354428" y="2197"/>
                  </a:lnTo>
                  <a:lnTo>
                    <a:pt x="8306765" y="8661"/>
                  </a:lnTo>
                  <a:lnTo>
                    <a:pt x="8260512" y="19189"/>
                  </a:lnTo>
                  <a:lnTo>
                    <a:pt x="8215884" y="33616"/>
                  </a:lnTo>
                  <a:lnTo>
                    <a:pt x="8173034" y="51727"/>
                  </a:lnTo>
                  <a:lnTo>
                    <a:pt x="8132191" y="73355"/>
                  </a:lnTo>
                  <a:lnTo>
                    <a:pt x="8093519" y="98285"/>
                  </a:lnTo>
                  <a:lnTo>
                    <a:pt x="8057210" y="126352"/>
                  </a:lnTo>
                  <a:lnTo>
                    <a:pt x="8023466" y="157353"/>
                  </a:lnTo>
                  <a:lnTo>
                    <a:pt x="7992465" y="191096"/>
                  </a:lnTo>
                  <a:lnTo>
                    <a:pt x="7964398" y="227406"/>
                  </a:lnTo>
                  <a:lnTo>
                    <a:pt x="7939468" y="266077"/>
                  </a:lnTo>
                  <a:lnTo>
                    <a:pt x="7917840" y="306920"/>
                  </a:lnTo>
                  <a:lnTo>
                    <a:pt x="7899730" y="349770"/>
                  </a:lnTo>
                  <a:lnTo>
                    <a:pt x="7885303" y="394398"/>
                  </a:lnTo>
                  <a:lnTo>
                    <a:pt x="7874775" y="440651"/>
                  </a:lnTo>
                  <a:lnTo>
                    <a:pt x="7868310" y="488315"/>
                  </a:lnTo>
                  <a:lnTo>
                    <a:pt x="7866126" y="537210"/>
                  </a:lnTo>
                  <a:lnTo>
                    <a:pt x="7868310" y="586117"/>
                  </a:lnTo>
                  <a:lnTo>
                    <a:pt x="7874775" y="633780"/>
                  </a:lnTo>
                  <a:lnTo>
                    <a:pt x="7885303" y="680034"/>
                  </a:lnTo>
                  <a:lnTo>
                    <a:pt x="7899730" y="724662"/>
                  </a:lnTo>
                  <a:lnTo>
                    <a:pt x="7917840" y="767511"/>
                  </a:lnTo>
                  <a:lnTo>
                    <a:pt x="7939468" y="808355"/>
                  </a:lnTo>
                  <a:lnTo>
                    <a:pt x="7964398" y="847026"/>
                  </a:lnTo>
                  <a:lnTo>
                    <a:pt x="7992465" y="883335"/>
                  </a:lnTo>
                  <a:lnTo>
                    <a:pt x="8023466" y="917079"/>
                  </a:lnTo>
                  <a:lnTo>
                    <a:pt x="8057210" y="948080"/>
                  </a:lnTo>
                  <a:lnTo>
                    <a:pt x="8093519" y="976147"/>
                  </a:lnTo>
                  <a:lnTo>
                    <a:pt x="8132191" y="1001077"/>
                  </a:lnTo>
                  <a:lnTo>
                    <a:pt x="8173034" y="1022705"/>
                  </a:lnTo>
                  <a:lnTo>
                    <a:pt x="8215884" y="1040815"/>
                  </a:lnTo>
                  <a:lnTo>
                    <a:pt x="8260512" y="1055243"/>
                  </a:lnTo>
                  <a:lnTo>
                    <a:pt x="8306765" y="1065771"/>
                  </a:lnTo>
                  <a:lnTo>
                    <a:pt x="8354428" y="1072235"/>
                  </a:lnTo>
                  <a:lnTo>
                    <a:pt x="8403336" y="1074420"/>
                  </a:lnTo>
                  <a:lnTo>
                    <a:pt x="8452231" y="1072235"/>
                  </a:lnTo>
                  <a:lnTo>
                    <a:pt x="8499894" y="1065771"/>
                  </a:lnTo>
                  <a:lnTo>
                    <a:pt x="8546147" y="1055243"/>
                  </a:lnTo>
                  <a:lnTo>
                    <a:pt x="8590775" y="1040815"/>
                  </a:lnTo>
                  <a:lnTo>
                    <a:pt x="8633625" y="1022705"/>
                  </a:lnTo>
                  <a:lnTo>
                    <a:pt x="8674468" y="1001077"/>
                  </a:lnTo>
                  <a:lnTo>
                    <a:pt x="8713140" y="976147"/>
                  </a:lnTo>
                  <a:lnTo>
                    <a:pt x="8749449" y="948080"/>
                  </a:lnTo>
                  <a:lnTo>
                    <a:pt x="8783193" y="917079"/>
                  </a:lnTo>
                  <a:lnTo>
                    <a:pt x="8814194" y="883335"/>
                  </a:lnTo>
                  <a:lnTo>
                    <a:pt x="8842261" y="847026"/>
                  </a:lnTo>
                  <a:lnTo>
                    <a:pt x="8867191" y="808355"/>
                  </a:lnTo>
                  <a:lnTo>
                    <a:pt x="8888819" y="767511"/>
                  </a:lnTo>
                  <a:lnTo>
                    <a:pt x="8906929" y="724662"/>
                  </a:lnTo>
                  <a:lnTo>
                    <a:pt x="8921356" y="680034"/>
                  </a:lnTo>
                  <a:lnTo>
                    <a:pt x="8931885" y="633780"/>
                  </a:lnTo>
                  <a:lnTo>
                    <a:pt x="8938349" y="586117"/>
                  </a:lnTo>
                  <a:lnTo>
                    <a:pt x="8940546" y="537210"/>
                  </a:lnTo>
                  <a:close/>
                </a:path>
                <a:path w="10862310" h="1074420">
                  <a:moveTo>
                    <a:pt x="10862310" y="537210"/>
                  </a:moveTo>
                  <a:lnTo>
                    <a:pt x="10860113" y="488315"/>
                  </a:lnTo>
                  <a:lnTo>
                    <a:pt x="10853649" y="440651"/>
                  </a:lnTo>
                  <a:lnTo>
                    <a:pt x="10843120" y="394398"/>
                  </a:lnTo>
                  <a:lnTo>
                    <a:pt x="10828693" y="349770"/>
                  </a:lnTo>
                  <a:lnTo>
                    <a:pt x="10810583" y="306920"/>
                  </a:lnTo>
                  <a:lnTo>
                    <a:pt x="10788955" y="266077"/>
                  </a:lnTo>
                  <a:lnTo>
                    <a:pt x="10764025" y="227406"/>
                  </a:lnTo>
                  <a:lnTo>
                    <a:pt x="10735958" y="191096"/>
                  </a:lnTo>
                  <a:lnTo>
                    <a:pt x="10704957" y="157353"/>
                  </a:lnTo>
                  <a:lnTo>
                    <a:pt x="10671213" y="126352"/>
                  </a:lnTo>
                  <a:lnTo>
                    <a:pt x="10634904" y="98285"/>
                  </a:lnTo>
                  <a:lnTo>
                    <a:pt x="10596232" y="73355"/>
                  </a:lnTo>
                  <a:lnTo>
                    <a:pt x="10555389" y="51727"/>
                  </a:lnTo>
                  <a:lnTo>
                    <a:pt x="10512539" y="33616"/>
                  </a:lnTo>
                  <a:lnTo>
                    <a:pt x="10467911" y="19189"/>
                  </a:lnTo>
                  <a:lnTo>
                    <a:pt x="10421658" y="8661"/>
                  </a:lnTo>
                  <a:lnTo>
                    <a:pt x="10373995" y="2197"/>
                  </a:lnTo>
                  <a:lnTo>
                    <a:pt x="10325100" y="0"/>
                  </a:lnTo>
                  <a:lnTo>
                    <a:pt x="10276192" y="2197"/>
                  </a:lnTo>
                  <a:lnTo>
                    <a:pt x="10228529" y="8661"/>
                  </a:lnTo>
                  <a:lnTo>
                    <a:pt x="10182276" y="19189"/>
                  </a:lnTo>
                  <a:lnTo>
                    <a:pt x="10137648" y="33616"/>
                  </a:lnTo>
                  <a:lnTo>
                    <a:pt x="10094798" y="51727"/>
                  </a:lnTo>
                  <a:lnTo>
                    <a:pt x="10053955" y="73355"/>
                  </a:lnTo>
                  <a:lnTo>
                    <a:pt x="10015283" y="98285"/>
                  </a:lnTo>
                  <a:lnTo>
                    <a:pt x="9978974" y="126352"/>
                  </a:lnTo>
                  <a:lnTo>
                    <a:pt x="9945230" y="157353"/>
                  </a:lnTo>
                  <a:lnTo>
                    <a:pt x="9914230" y="191096"/>
                  </a:lnTo>
                  <a:lnTo>
                    <a:pt x="9886163" y="227406"/>
                  </a:lnTo>
                  <a:lnTo>
                    <a:pt x="9861232" y="266077"/>
                  </a:lnTo>
                  <a:lnTo>
                    <a:pt x="9839604" y="306920"/>
                  </a:lnTo>
                  <a:lnTo>
                    <a:pt x="9821494" y="349770"/>
                  </a:lnTo>
                  <a:lnTo>
                    <a:pt x="9807067" y="394398"/>
                  </a:lnTo>
                  <a:lnTo>
                    <a:pt x="9796539" y="440651"/>
                  </a:lnTo>
                  <a:lnTo>
                    <a:pt x="9790074" y="488315"/>
                  </a:lnTo>
                  <a:lnTo>
                    <a:pt x="9787890" y="537210"/>
                  </a:lnTo>
                  <a:lnTo>
                    <a:pt x="9790074" y="586117"/>
                  </a:lnTo>
                  <a:lnTo>
                    <a:pt x="9796539" y="633780"/>
                  </a:lnTo>
                  <a:lnTo>
                    <a:pt x="9807067" y="680034"/>
                  </a:lnTo>
                  <a:lnTo>
                    <a:pt x="9821494" y="724662"/>
                  </a:lnTo>
                  <a:lnTo>
                    <a:pt x="9839604" y="767511"/>
                  </a:lnTo>
                  <a:lnTo>
                    <a:pt x="9861232" y="808355"/>
                  </a:lnTo>
                  <a:lnTo>
                    <a:pt x="9886163" y="847026"/>
                  </a:lnTo>
                  <a:lnTo>
                    <a:pt x="9914230" y="883335"/>
                  </a:lnTo>
                  <a:lnTo>
                    <a:pt x="9945230" y="917079"/>
                  </a:lnTo>
                  <a:lnTo>
                    <a:pt x="9978974" y="948080"/>
                  </a:lnTo>
                  <a:lnTo>
                    <a:pt x="10015283" y="976147"/>
                  </a:lnTo>
                  <a:lnTo>
                    <a:pt x="10053955" y="1001077"/>
                  </a:lnTo>
                  <a:lnTo>
                    <a:pt x="10094798" y="1022705"/>
                  </a:lnTo>
                  <a:lnTo>
                    <a:pt x="10137648" y="1040815"/>
                  </a:lnTo>
                  <a:lnTo>
                    <a:pt x="10182276" y="1055243"/>
                  </a:lnTo>
                  <a:lnTo>
                    <a:pt x="10228529" y="1065771"/>
                  </a:lnTo>
                  <a:lnTo>
                    <a:pt x="10276192" y="1072235"/>
                  </a:lnTo>
                  <a:lnTo>
                    <a:pt x="10325100" y="1074420"/>
                  </a:lnTo>
                  <a:lnTo>
                    <a:pt x="10373995" y="1072235"/>
                  </a:lnTo>
                  <a:lnTo>
                    <a:pt x="10421658" y="1065771"/>
                  </a:lnTo>
                  <a:lnTo>
                    <a:pt x="10467911" y="1055243"/>
                  </a:lnTo>
                  <a:lnTo>
                    <a:pt x="10512539" y="1040815"/>
                  </a:lnTo>
                  <a:lnTo>
                    <a:pt x="10555389" y="1022705"/>
                  </a:lnTo>
                  <a:lnTo>
                    <a:pt x="10596232" y="1001077"/>
                  </a:lnTo>
                  <a:lnTo>
                    <a:pt x="10634904" y="976147"/>
                  </a:lnTo>
                  <a:lnTo>
                    <a:pt x="10671213" y="948080"/>
                  </a:lnTo>
                  <a:lnTo>
                    <a:pt x="10704957" y="917079"/>
                  </a:lnTo>
                  <a:lnTo>
                    <a:pt x="10735958" y="883335"/>
                  </a:lnTo>
                  <a:lnTo>
                    <a:pt x="10764025" y="847026"/>
                  </a:lnTo>
                  <a:lnTo>
                    <a:pt x="10788955" y="808355"/>
                  </a:lnTo>
                  <a:lnTo>
                    <a:pt x="10810583" y="767511"/>
                  </a:lnTo>
                  <a:lnTo>
                    <a:pt x="10828693" y="724662"/>
                  </a:lnTo>
                  <a:lnTo>
                    <a:pt x="10843120" y="680034"/>
                  </a:lnTo>
                  <a:lnTo>
                    <a:pt x="10853649" y="633780"/>
                  </a:lnTo>
                  <a:lnTo>
                    <a:pt x="10860113" y="586117"/>
                  </a:lnTo>
                  <a:lnTo>
                    <a:pt x="10862310" y="537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5017637" y="4108404"/>
            <a:ext cx="14281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13690">
              <a:lnSpc>
                <a:spcPct val="100000"/>
              </a:lnSpc>
              <a:spcBef>
                <a:spcPts val="95"/>
              </a:spcBef>
            </a:pPr>
            <a:r>
              <a:rPr dirty="0" sz="2000" spc="-85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0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30" b="1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dirty="0" sz="2000" spc="-10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in </a:t>
            </a:r>
            <a:r>
              <a:rPr dirty="0" sz="2000" spc="-35" b="1">
                <a:solidFill>
                  <a:srgbClr val="FFFFFF"/>
                </a:solidFill>
                <a:latin typeface="함초롬바탕"/>
                <a:cs typeface="함초롬바탕"/>
              </a:rPr>
              <a:t>Everywhere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144991" y="4108404"/>
            <a:ext cx="12509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85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0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14" b="1">
                <a:solidFill>
                  <a:srgbClr val="FFFFFF"/>
                </a:solidFill>
                <a:latin typeface="함초롬바탕"/>
                <a:cs typeface="함초롬바탕"/>
              </a:rPr>
              <a:t>에이전트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827607" y="4108404"/>
            <a:ext cx="177355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9079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지속가능한,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인류를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14" b="1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153697" y="4108404"/>
            <a:ext cx="9969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Pivoting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990057" y="4108404"/>
            <a:ext cx="12465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3525">
              <a:lnSpc>
                <a:spcPct val="100000"/>
              </a:lnSpc>
              <a:spcBef>
                <a:spcPts val="95"/>
              </a:spcBef>
            </a:pP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중국의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무서운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25" b="1">
                <a:solidFill>
                  <a:srgbClr val="FFFFFF"/>
                </a:solidFill>
                <a:latin typeface="함초롬바탕"/>
                <a:cs typeface="함초롬바탕"/>
              </a:rPr>
              <a:t>추격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28955" y="4108404"/>
            <a:ext cx="10026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Keynote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720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dirty="0" sz="2800" spc="50"/>
              <a:t>CES</a:t>
            </a:r>
            <a:r>
              <a:rPr dirty="0" sz="2800" spc="35"/>
              <a:t> </a:t>
            </a:r>
            <a:r>
              <a:rPr dirty="0" sz="2800" spc="85"/>
              <a:t>2025</a:t>
            </a:r>
            <a:endParaRPr sz="2800"/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465" y="1067447"/>
              <a:ext cx="584298" cy="62544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0886" y="1047559"/>
              <a:ext cx="600071" cy="637793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613653" y="3195066"/>
              <a:ext cx="403860" cy="486409"/>
            </a:xfrm>
            <a:custGeom>
              <a:avLst/>
              <a:gdLst/>
              <a:ahLst/>
              <a:cxnLst/>
              <a:rect l="l" t="t" r="r" b="b"/>
              <a:pathLst>
                <a:path w="403860" h="486410">
                  <a:moveTo>
                    <a:pt x="0" y="0"/>
                  </a:moveTo>
                  <a:lnTo>
                    <a:pt x="0" y="121538"/>
                  </a:lnTo>
                  <a:lnTo>
                    <a:pt x="0" y="486155"/>
                  </a:lnTo>
                  <a:lnTo>
                    <a:pt x="403860" y="243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530096" y="3228593"/>
              <a:ext cx="10423525" cy="403860"/>
            </a:xfrm>
            <a:custGeom>
              <a:avLst/>
              <a:gdLst/>
              <a:ahLst/>
              <a:cxnLst/>
              <a:rect l="l" t="t" r="r" b="b"/>
              <a:pathLst>
                <a:path w="10423525" h="403860">
                  <a:moveTo>
                    <a:pt x="140208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40208" y="403860"/>
                  </a:lnTo>
                  <a:lnTo>
                    <a:pt x="140208" y="0"/>
                  </a:lnTo>
                  <a:close/>
                </a:path>
                <a:path w="10423525" h="403860">
                  <a:moveTo>
                    <a:pt x="575310" y="201930"/>
                  </a:moveTo>
                  <a:lnTo>
                    <a:pt x="240030" y="0"/>
                  </a:lnTo>
                  <a:lnTo>
                    <a:pt x="240030" y="100965"/>
                  </a:lnTo>
                  <a:lnTo>
                    <a:pt x="240030" y="403860"/>
                  </a:lnTo>
                  <a:lnTo>
                    <a:pt x="575310" y="201930"/>
                  </a:lnTo>
                  <a:close/>
                </a:path>
                <a:path w="10423525" h="403860">
                  <a:moveTo>
                    <a:pt x="2537460" y="0"/>
                  </a:moveTo>
                  <a:lnTo>
                    <a:pt x="2209038" y="197802"/>
                  </a:lnTo>
                  <a:lnTo>
                    <a:pt x="2209038" y="0"/>
                  </a:lnTo>
                  <a:lnTo>
                    <a:pt x="1873758" y="201930"/>
                  </a:lnTo>
                  <a:lnTo>
                    <a:pt x="2209038" y="403860"/>
                  </a:lnTo>
                  <a:lnTo>
                    <a:pt x="2209038" y="302895"/>
                  </a:lnTo>
                  <a:lnTo>
                    <a:pt x="2209038" y="206070"/>
                  </a:lnTo>
                  <a:lnTo>
                    <a:pt x="2537460" y="403860"/>
                  </a:lnTo>
                  <a:lnTo>
                    <a:pt x="2537460" y="302895"/>
                  </a:lnTo>
                  <a:lnTo>
                    <a:pt x="2537460" y="0"/>
                  </a:lnTo>
                  <a:close/>
                </a:path>
                <a:path w="10423525" h="403860">
                  <a:moveTo>
                    <a:pt x="6121908" y="0"/>
                  </a:moveTo>
                  <a:lnTo>
                    <a:pt x="5980938" y="0"/>
                  </a:lnTo>
                  <a:lnTo>
                    <a:pt x="5980938" y="403860"/>
                  </a:lnTo>
                  <a:lnTo>
                    <a:pt x="6121908" y="403860"/>
                  </a:lnTo>
                  <a:lnTo>
                    <a:pt x="6121908" y="0"/>
                  </a:lnTo>
                  <a:close/>
                </a:path>
                <a:path w="10423525" h="403860">
                  <a:moveTo>
                    <a:pt x="6371082" y="0"/>
                  </a:moveTo>
                  <a:lnTo>
                    <a:pt x="6230874" y="0"/>
                  </a:lnTo>
                  <a:lnTo>
                    <a:pt x="6230874" y="403860"/>
                  </a:lnTo>
                  <a:lnTo>
                    <a:pt x="6371082" y="403860"/>
                  </a:lnTo>
                  <a:lnTo>
                    <a:pt x="6371082" y="0"/>
                  </a:lnTo>
                  <a:close/>
                </a:path>
                <a:path w="10423525" h="403860">
                  <a:moveTo>
                    <a:pt x="8318754" y="0"/>
                  </a:moveTo>
                  <a:lnTo>
                    <a:pt x="7914894" y="0"/>
                  </a:lnTo>
                  <a:lnTo>
                    <a:pt x="7914894" y="403860"/>
                  </a:lnTo>
                  <a:lnTo>
                    <a:pt x="8318754" y="403860"/>
                  </a:lnTo>
                  <a:lnTo>
                    <a:pt x="8318754" y="0"/>
                  </a:lnTo>
                  <a:close/>
                </a:path>
                <a:path w="10423525" h="403860">
                  <a:moveTo>
                    <a:pt x="10423398" y="201930"/>
                  </a:moveTo>
                  <a:lnTo>
                    <a:pt x="10088118" y="0"/>
                  </a:lnTo>
                  <a:lnTo>
                    <a:pt x="10088118" y="100965"/>
                  </a:lnTo>
                  <a:lnTo>
                    <a:pt x="10088118" y="197802"/>
                  </a:lnTo>
                  <a:lnTo>
                    <a:pt x="9759696" y="0"/>
                  </a:lnTo>
                  <a:lnTo>
                    <a:pt x="9759696" y="100965"/>
                  </a:lnTo>
                  <a:lnTo>
                    <a:pt x="9759696" y="403860"/>
                  </a:lnTo>
                  <a:lnTo>
                    <a:pt x="10088118" y="206070"/>
                  </a:lnTo>
                  <a:lnTo>
                    <a:pt x="10088118" y="403860"/>
                  </a:lnTo>
                  <a:lnTo>
                    <a:pt x="10423398" y="20193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29534"/>
              <a:ext cx="13440156" cy="443026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122885" y="1779777"/>
            <a:ext cx="5151120" cy="6959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140"/>
              <a:t>AI</a:t>
            </a:r>
            <a:r>
              <a:rPr dirty="0" sz="4400" spc="270"/>
              <a:t> </a:t>
            </a:r>
            <a:r>
              <a:rPr dirty="0" sz="4400" spc="110"/>
              <a:t>is</a:t>
            </a:r>
            <a:r>
              <a:rPr dirty="0" sz="4400" spc="275"/>
              <a:t> </a:t>
            </a:r>
            <a:r>
              <a:rPr dirty="0" sz="4400" spc="270"/>
              <a:t>in</a:t>
            </a:r>
            <a:r>
              <a:rPr dirty="0" sz="4400" spc="275"/>
              <a:t> </a:t>
            </a:r>
            <a:r>
              <a:rPr dirty="0" sz="4400" spc="300"/>
              <a:t>Everywhere</a:t>
            </a:r>
            <a:endParaRPr sz="4400"/>
          </a:p>
        </p:txBody>
      </p:sp>
      <p:grpSp>
        <p:nvGrpSpPr>
          <p:cNvPr id="6" name="object 6" descr=""/>
          <p:cNvGrpSpPr/>
          <p:nvPr/>
        </p:nvGrpSpPr>
        <p:grpSpPr>
          <a:xfrm>
            <a:off x="1975865" y="2526791"/>
            <a:ext cx="5457190" cy="2075814"/>
            <a:chOff x="1975865" y="2526791"/>
            <a:chExt cx="5457190" cy="2075814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99988" y="2526791"/>
              <a:ext cx="1432559" cy="143255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2388" y="2679192"/>
              <a:ext cx="1074419" cy="107442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544055" y="2982468"/>
              <a:ext cx="403860" cy="486409"/>
            </a:xfrm>
            <a:custGeom>
              <a:avLst/>
              <a:gdLst/>
              <a:ahLst/>
              <a:cxnLst/>
              <a:rect l="l" t="t" r="r" b="b"/>
              <a:pathLst>
                <a:path w="403859" h="486410">
                  <a:moveTo>
                    <a:pt x="0" y="0"/>
                  </a:moveTo>
                  <a:lnTo>
                    <a:pt x="0" y="121538"/>
                  </a:lnTo>
                  <a:lnTo>
                    <a:pt x="0" y="486155"/>
                  </a:lnTo>
                  <a:lnTo>
                    <a:pt x="403860" y="243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75865" y="3962400"/>
              <a:ext cx="640841" cy="64007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173065" y="4028948"/>
            <a:ext cx="246379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latin typeface="프리젠테이션 6 SemiBold"/>
                <a:cs typeface="프리젠테이션 6 SemiBold"/>
              </a:rPr>
              <a:t>1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981229" y="4766613"/>
            <a:ext cx="2654935" cy="1240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745">
              <a:lnSpc>
                <a:spcPct val="100000"/>
              </a:lnSpc>
              <a:spcBef>
                <a:spcPts val="100"/>
              </a:spcBef>
            </a:pPr>
            <a:r>
              <a:rPr dirty="0" sz="2400" spc="16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Smart </a:t>
            </a:r>
            <a:r>
              <a:rPr dirty="0" sz="2400" spc="10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Home</a:t>
            </a:r>
            <a:r>
              <a:rPr dirty="0" sz="2400" spc="17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9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Life</a:t>
            </a:r>
            <a:endParaRPr sz="2400">
              <a:latin typeface="프리젠테이션 6 SemiBold"/>
              <a:cs typeface="프리젠테이션 6 SemiBold"/>
            </a:endParaRPr>
          </a:p>
          <a:p>
            <a:pPr marL="417830" marR="5080" indent="-405765">
              <a:lnSpc>
                <a:spcPct val="129800"/>
              </a:lnSpc>
              <a:spcBef>
                <a:spcPts val="1080"/>
              </a:spcBef>
            </a:pPr>
            <a:r>
              <a:rPr dirty="0" sz="1800" b="1">
                <a:solidFill>
                  <a:srgbClr val="FFFFFF"/>
                </a:solidFill>
                <a:latin typeface="함초롬바탕"/>
                <a:cs typeface="함초롬바탕"/>
              </a:rPr>
              <a:t>Affectionate</a:t>
            </a:r>
            <a:r>
              <a:rPr dirty="0" sz="1800" spc="-1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함초롬바탕"/>
                <a:cs typeface="함초롬바탕"/>
              </a:rPr>
              <a:t>Intelligence </a:t>
            </a:r>
            <a:r>
              <a:rPr dirty="0" sz="1800" spc="-25" b="1">
                <a:solidFill>
                  <a:srgbClr val="FFFFFF"/>
                </a:solidFill>
                <a:latin typeface="함초롬바탕"/>
                <a:cs typeface="함초롬바탕"/>
              </a:rPr>
              <a:t>Space</a:t>
            </a:r>
            <a:r>
              <a:rPr dirty="0" sz="1800" spc="-1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함초롬바탕"/>
                <a:cs typeface="함초롬바탕"/>
              </a:rPr>
              <a:t>As</a:t>
            </a:r>
            <a:r>
              <a:rPr dirty="0" sz="18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함초롬바탕"/>
                <a:cs typeface="함초롬바탕"/>
              </a:rPr>
              <a:t>Service</a:t>
            </a:r>
            <a:endParaRPr sz="1800">
              <a:latin typeface="함초롬바탕"/>
              <a:cs typeface="함초롬바탕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606173" y="4766613"/>
            <a:ext cx="857885" cy="747395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51130" marR="5080" indent="-139065">
              <a:lnSpc>
                <a:spcPts val="2800"/>
              </a:lnSpc>
              <a:spcBef>
                <a:spcPts val="259"/>
              </a:spcBef>
            </a:pPr>
            <a:r>
              <a:rPr dirty="0" sz="2400" spc="27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디지털 헬스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0355469" y="4766613"/>
            <a:ext cx="1135380" cy="747395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 indent="138430">
              <a:lnSpc>
                <a:spcPts val="2800"/>
              </a:lnSpc>
              <a:spcBef>
                <a:spcPts val="259"/>
              </a:spcBef>
            </a:pPr>
            <a:r>
              <a:rPr dirty="0" sz="2400" spc="27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스마트 </a:t>
            </a:r>
            <a:r>
              <a:rPr dirty="0" sz="2400" spc="27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모빌리티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417050" y="4766613"/>
            <a:ext cx="1510030" cy="747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840"/>
              </a:lnSpc>
              <a:spcBef>
                <a:spcPts val="100"/>
              </a:spcBef>
            </a:pPr>
            <a:r>
              <a:rPr dirty="0" sz="2400" spc="27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새로운</a:t>
            </a:r>
            <a:endParaRPr sz="2400">
              <a:latin typeface="프리젠테이션 8 ExtraBold"/>
              <a:cs typeface="프리젠테이션 8 ExtraBold"/>
            </a:endParaRPr>
          </a:p>
          <a:p>
            <a:pPr algn="ctr">
              <a:lnSpc>
                <a:spcPts val="2840"/>
              </a:lnSpc>
            </a:pPr>
            <a:r>
              <a:rPr dirty="0" sz="2400" spc="7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r>
              <a:rPr dirty="0" sz="2400" spc="14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27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디바이스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51654" y="3962400"/>
            <a:ext cx="640841" cy="640079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5048526" y="4028948"/>
            <a:ext cx="246379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latin typeface="프리젠테이션 6 SemiBold"/>
                <a:cs typeface="프리젠테이션 6 SemiBold"/>
              </a:rPr>
              <a:t>2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7440" y="3962400"/>
            <a:ext cx="640081" cy="640079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7923986" y="4028948"/>
            <a:ext cx="246379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latin typeface="프리젠테이션 6 SemiBold"/>
                <a:cs typeface="프리젠테이션 6 SemiBold"/>
              </a:rPr>
              <a:t>3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02466" y="3962400"/>
            <a:ext cx="640842" cy="640079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10799447" y="4028948"/>
            <a:ext cx="246379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latin typeface="프리젠테이션 6 SemiBold"/>
                <a:cs typeface="프리젠테이션 6 SemiBold"/>
              </a:rPr>
              <a:t>4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56654" y="3007614"/>
            <a:ext cx="6156959" cy="4143755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14627" y="1153511"/>
            <a:ext cx="5901690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우리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일상에 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깊이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 관여하기</a:t>
            </a:r>
            <a:r>
              <a:rPr dirty="0" sz="24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35" b="1">
                <a:solidFill>
                  <a:srgbClr val="FFFFFF"/>
                </a:solidFill>
                <a:latin typeface="함초롬바탕"/>
                <a:cs typeface="함초롬바탕"/>
              </a:rPr>
              <a:t>시작</a:t>
            </a:r>
            <a:endParaRPr sz="2400">
              <a:latin typeface="함초롬바탕"/>
              <a:cs typeface="함초롬바탕"/>
            </a:endParaRPr>
          </a:p>
          <a:p>
            <a:pPr marL="12700" marR="1341755" indent="635">
              <a:lnSpc>
                <a:spcPct val="100000"/>
              </a:lnSpc>
            </a:pPr>
            <a:r>
              <a:rPr dirty="0" sz="2400" spc="-140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400" spc="-2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관련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제품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전년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대비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50" b="1">
                <a:solidFill>
                  <a:srgbClr val="FFFFFF"/>
                </a:solidFill>
                <a:latin typeface="함초롬바탕"/>
                <a:cs typeface="함초롬바탕"/>
              </a:rPr>
              <a:t>50%이상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55" b="1">
                <a:solidFill>
                  <a:srgbClr val="FFFFFF"/>
                </a:solidFill>
                <a:latin typeface="함초롬바탕"/>
                <a:cs typeface="함초롬바탕"/>
              </a:rPr>
              <a:t>❽가 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모든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제품과</a:t>
            </a:r>
            <a:r>
              <a:rPr dirty="0" sz="24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서비스에</a:t>
            </a:r>
            <a:r>
              <a:rPr dirty="0" sz="24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함초롬바탕"/>
                <a:cs typeface="함초롬바탕"/>
              </a:rPr>
              <a:t>통합</a:t>
            </a:r>
            <a:endParaRPr sz="2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dirty="0" sz="2400" spc="-175" b="1">
                <a:solidFill>
                  <a:srgbClr val="FFFFFF"/>
                </a:solidFill>
                <a:latin typeface="함초롬바탕"/>
                <a:cs typeface="함초롬바탕"/>
              </a:rPr>
              <a:t>AI가</a:t>
            </a:r>
            <a:r>
              <a:rPr dirty="0" sz="2400" spc="-2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포함되지</a:t>
            </a:r>
            <a:r>
              <a:rPr dirty="0" sz="24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않은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제품을 찾기가 </a:t>
            </a:r>
            <a:r>
              <a:rPr dirty="0" sz="2400" spc="-170" b="1">
                <a:solidFill>
                  <a:srgbClr val="FFFFFF"/>
                </a:solidFill>
                <a:latin typeface="함초롬바탕"/>
                <a:cs typeface="함초롬바탕"/>
              </a:rPr>
              <a:t>더</a:t>
            </a:r>
            <a:r>
              <a:rPr dirty="0" sz="24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어려울</a:t>
            </a:r>
            <a:r>
              <a:rPr dirty="0" sz="24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35" b="1">
                <a:solidFill>
                  <a:srgbClr val="FFFFFF"/>
                </a:solidFill>
                <a:latin typeface="함초롬바탕"/>
                <a:cs typeface="함초롬바탕"/>
              </a:rPr>
              <a:t>정도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5062" y="420430"/>
            <a:ext cx="185166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80"/>
              <a:t>AI</a:t>
            </a:r>
            <a:r>
              <a:rPr dirty="0" sz="3600" spc="110"/>
              <a:t> </a:t>
            </a:r>
            <a:r>
              <a:rPr dirty="0" sz="3600" spc="204"/>
              <a:t>for</a:t>
            </a:r>
            <a:r>
              <a:rPr dirty="0" sz="3600" spc="95"/>
              <a:t> </a:t>
            </a:r>
            <a:r>
              <a:rPr dirty="0" sz="3600" spc="40"/>
              <a:t>All</a:t>
            </a:r>
            <a:endParaRPr sz="3600"/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48" y="3007614"/>
              <a:ext cx="6077711" cy="41437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10181" y="2163438"/>
            <a:ext cx="1762760" cy="977900"/>
          </a:xfrm>
          <a:prstGeom prst="rect">
            <a:avLst/>
          </a:prstGeom>
        </p:spPr>
        <p:txBody>
          <a:bodyPr wrap="square" lIns="0" tIns="123190" rIns="0" bIns="0" rtlCol="0" vert="horz">
            <a:spAutoFit/>
          </a:bodyPr>
          <a:lstStyle/>
          <a:p>
            <a:pPr marL="186690" indent="-174625">
              <a:lnSpc>
                <a:spcPct val="100000"/>
              </a:lnSpc>
              <a:spcBef>
                <a:spcPts val="970"/>
              </a:spcBef>
              <a:buFont typeface="Arial"/>
              <a:buChar char="•"/>
              <a:tabLst>
                <a:tab pos="187325" algn="l"/>
              </a:tabLst>
            </a:pPr>
            <a:r>
              <a:rPr dirty="0" sz="2400" spc="-65" b="1">
                <a:solidFill>
                  <a:srgbClr val="FFFFFF"/>
                </a:solidFill>
                <a:latin typeface="함초롬바탕"/>
                <a:cs typeface="함초롬바탕"/>
              </a:rPr>
              <a:t>S</a:t>
            </a:r>
            <a:r>
              <a:rPr dirty="0" sz="2400" spc="-65" b="1">
                <a:solidFill>
                  <a:srgbClr val="FFFFFF"/>
                </a:solidFill>
                <a:latin typeface="함초롬바탕"/>
                <a:cs typeface="함초롬바탕"/>
              </a:rPr>
              <a:t>leep</a:t>
            </a:r>
            <a:r>
              <a:rPr dirty="0" sz="2400" spc="-2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0" b="1">
                <a:solidFill>
                  <a:srgbClr val="FFFFFF"/>
                </a:solidFill>
                <a:latin typeface="함초롬바탕"/>
                <a:cs typeface="함초롬바탕"/>
              </a:rPr>
              <a:t>Care</a:t>
            </a:r>
            <a:endParaRPr sz="2400">
              <a:latin typeface="함초롬바탕"/>
              <a:cs typeface="함초롬바탕"/>
            </a:endParaRPr>
          </a:p>
          <a:p>
            <a:pPr marL="186690" indent="-174625">
              <a:lnSpc>
                <a:spcPct val="100000"/>
              </a:lnSpc>
              <a:spcBef>
                <a:spcPts val="870"/>
              </a:spcBef>
              <a:buFont typeface="Arial"/>
              <a:buChar char="•"/>
              <a:tabLst>
                <a:tab pos="187325" algn="l"/>
              </a:tabLst>
            </a:pPr>
            <a:r>
              <a:rPr dirty="0" sz="2400" spc="-75" b="1">
                <a:solidFill>
                  <a:srgbClr val="FFFFFF"/>
                </a:solidFill>
                <a:latin typeface="함초롬바탕"/>
                <a:cs typeface="함초롬바탕"/>
              </a:rPr>
              <a:t>Stress</a:t>
            </a:r>
            <a:r>
              <a:rPr dirty="0" sz="2400" spc="-1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95" b="1">
                <a:solidFill>
                  <a:srgbClr val="FFFFFF"/>
                </a:solidFill>
                <a:latin typeface="함초롬바탕"/>
                <a:cs typeface="함초롬바탕"/>
              </a:rPr>
              <a:t>Care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697568" y="2293893"/>
            <a:ext cx="50463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9435">
              <a:lnSpc>
                <a:spcPct val="100000"/>
              </a:lnSpc>
              <a:spcBef>
                <a:spcPts val="100"/>
              </a:spcBef>
            </a:pPr>
            <a:r>
              <a:rPr dirty="0" sz="2400" spc="-135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400" spc="-2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75" b="1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dirty="0" sz="24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120" b="1">
                <a:solidFill>
                  <a:srgbClr val="FFFFFF"/>
                </a:solidFill>
                <a:latin typeface="함초롬바탕"/>
                <a:cs typeface="함초롬바탕"/>
              </a:rPr>
              <a:t>in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90" b="1">
                <a:solidFill>
                  <a:srgbClr val="FFFFFF"/>
                </a:solidFill>
                <a:latin typeface="함초롬바탕"/>
                <a:cs typeface="함초롬바탕"/>
              </a:rPr>
              <a:t>Digital</a:t>
            </a:r>
            <a:r>
              <a:rPr dirty="0" sz="24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95" b="1">
                <a:solidFill>
                  <a:srgbClr val="FFFFFF"/>
                </a:solidFill>
                <a:latin typeface="함초롬바탕"/>
                <a:cs typeface="함초롬바탕"/>
              </a:rPr>
              <a:t>Health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480" b="1">
                <a:solidFill>
                  <a:srgbClr val="FFFFFF"/>
                </a:solidFill>
                <a:latin typeface="함초롬바탕"/>
                <a:cs typeface="함초롬바탕"/>
              </a:rPr>
              <a:t>–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80" b="1">
                <a:solidFill>
                  <a:srgbClr val="FFFFFF"/>
                </a:solidFill>
                <a:latin typeface="함초롬바탕"/>
                <a:cs typeface="함초롬바탕"/>
              </a:rPr>
              <a:t>Matter라는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표준을</a:t>
            </a:r>
            <a:r>
              <a:rPr dirty="0" sz="24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기반으로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다양한</a:t>
            </a:r>
            <a:r>
              <a:rPr dirty="0" sz="24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125" b="1">
                <a:solidFill>
                  <a:srgbClr val="FFFFFF"/>
                </a:solidFill>
                <a:latin typeface="함초롬바탕"/>
                <a:cs typeface="함초롬바탕"/>
              </a:rPr>
              <a:t>Device들</a:t>
            </a:r>
            <a:r>
              <a:rPr dirty="0" sz="24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170" b="1">
                <a:solidFill>
                  <a:srgbClr val="FFFFFF"/>
                </a:solidFill>
                <a:latin typeface="함초롬바탕"/>
                <a:cs typeface="함초롬바탕"/>
              </a:rPr>
              <a:t>간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45" b="1">
                <a:solidFill>
                  <a:srgbClr val="FFFFFF"/>
                </a:solidFill>
                <a:latin typeface="함초롬바탕"/>
                <a:cs typeface="함초롬바탕"/>
              </a:rPr>
              <a:t>연결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268986" y="3464814"/>
            <a:ext cx="12929235" cy="3495040"/>
            <a:chOff x="268986" y="3464814"/>
            <a:chExt cx="12929235" cy="349504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986" y="3464814"/>
              <a:ext cx="5725092" cy="349429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21724" y="3464814"/>
              <a:ext cx="3976115" cy="2236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1724" y="5506974"/>
              <a:ext cx="3974578" cy="14523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1001" y="3464814"/>
              <a:ext cx="3490721" cy="349453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latin typeface="프리젠테이션 8 ExtraBold"/>
                <a:cs typeface="프리젠테이션 8 ExtraBold"/>
              </a:rPr>
              <a:t>삼성전자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854" y="1190079"/>
              <a:ext cx="3606608" cy="40248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0585" y="1334668"/>
              <a:ext cx="138086" cy="4224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3353" y="1194955"/>
              <a:ext cx="1624989" cy="3102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20929" y="1334668"/>
              <a:ext cx="138086" cy="4224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9434" y="1172210"/>
              <a:ext cx="1040980" cy="38136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7957" y="1172210"/>
              <a:ext cx="682332" cy="38949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72461" y="1168958"/>
              <a:ext cx="1049920" cy="39234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3432" y="1172210"/>
              <a:ext cx="999947" cy="38177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40376" y="1168146"/>
              <a:ext cx="698982" cy="38583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19204" y="1172210"/>
              <a:ext cx="1037728" cy="38908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5483" y="2177034"/>
              <a:ext cx="5071871" cy="498580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3938" y="2177034"/>
              <a:ext cx="5071871" cy="498651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123938" y="1908810"/>
              <a:ext cx="5072380" cy="401320"/>
            </a:xfrm>
            <a:custGeom>
              <a:avLst/>
              <a:gdLst/>
              <a:ahLst/>
              <a:cxnLst/>
              <a:rect l="l" t="t" r="r" b="b"/>
              <a:pathLst>
                <a:path w="5072380" h="401319">
                  <a:moveTo>
                    <a:pt x="5071872" y="0"/>
                  </a:moveTo>
                  <a:lnTo>
                    <a:pt x="0" y="0"/>
                  </a:lnTo>
                  <a:lnTo>
                    <a:pt x="0" y="400812"/>
                  </a:lnTo>
                  <a:lnTo>
                    <a:pt x="5071872" y="400812"/>
                  </a:lnTo>
                  <a:lnTo>
                    <a:pt x="5071872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497275" y="1923121"/>
            <a:ext cx="24352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20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75" b="1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14" b="1">
                <a:solidFill>
                  <a:srgbClr val="FFFFFF"/>
                </a:solidFill>
                <a:latin typeface="함초롬바탕"/>
                <a:cs typeface="함초롬바탕"/>
              </a:rPr>
              <a:t>in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95" b="1">
                <a:solidFill>
                  <a:srgbClr val="FFFFFF"/>
                </a:solidFill>
                <a:latin typeface="함초롬바탕"/>
                <a:cs typeface="함초롬바탕"/>
              </a:rPr>
              <a:t>Digital</a:t>
            </a:r>
            <a:r>
              <a:rPr dirty="0" sz="2000" spc="-20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95" b="1">
                <a:solidFill>
                  <a:srgbClr val="FFFFFF"/>
                </a:solidFill>
                <a:latin typeface="함초롬바탕"/>
                <a:cs typeface="함초롬바탕"/>
              </a:rPr>
              <a:t>Health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465" b="1">
                <a:solidFill>
                  <a:srgbClr val="FFFFFF"/>
                </a:solidFill>
                <a:latin typeface="함초롬바탕"/>
                <a:cs typeface="함초롬바탕"/>
              </a:rPr>
              <a:t>–</a:t>
            </a:r>
            <a:endParaRPr sz="2000">
              <a:latin typeface="함초롬바탕"/>
              <a:cs typeface="함초롬바탕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70681" y="1989542"/>
            <a:ext cx="222250" cy="238125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177315" y="1923121"/>
            <a:ext cx="16452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성푸드와의</a:t>
            </a:r>
            <a:r>
              <a:rPr dirty="0" sz="2000" spc="-1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30" b="1">
                <a:solidFill>
                  <a:srgbClr val="FFFFFF"/>
                </a:solidFill>
                <a:latin typeface="함초롬바탕"/>
                <a:cs typeface="함초롬바탕"/>
              </a:rPr>
              <a:t>연결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205483" y="1913382"/>
            <a:ext cx="5072380" cy="400050"/>
          </a:xfrm>
          <a:custGeom>
            <a:avLst/>
            <a:gdLst/>
            <a:ahLst/>
            <a:cxnLst/>
            <a:rect l="l" t="t" r="r" b="b"/>
            <a:pathLst>
              <a:path w="5072380" h="400050">
                <a:moveTo>
                  <a:pt x="5071872" y="0"/>
                </a:moveTo>
                <a:lnTo>
                  <a:pt x="0" y="0"/>
                </a:lnTo>
                <a:lnTo>
                  <a:pt x="0" y="400050"/>
                </a:lnTo>
                <a:lnTo>
                  <a:pt x="5071872" y="400050"/>
                </a:lnTo>
                <a:lnTo>
                  <a:pt x="5071872" y="0"/>
                </a:lnTo>
                <a:close/>
              </a:path>
            </a:pathLst>
          </a:custGeom>
          <a:solidFill>
            <a:srgbClr val="4446C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578850" y="1927165"/>
            <a:ext cx="24352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20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75" b="1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14" b="1">
                <a:solidFill>
                  <a:srgbClr val="FFFFFF"/>
                </a:solidFill>
                <a:latin typeface="함초롬바탕"/>
                <a:cs typeface="함초롬바탕"/>
              </a:rPr>
              <a:t>in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95" b="1">
                <a:solidFill>
                  <a:srgbClr val="FFFFFF"/>
                </a:solidFill>
                <a:latin typeface="함초롬바탕"/>
                <a:cs typeface="함초롬바탕"/>
              </a:rPr>
              <a:t>Digital</a:t>
            </a:r>
            <a:r>
              <a:rPr dirty="0" sz="2000" spc="-20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95" b="1">
                <a:solidFill>
                  <a:srgbClr val="FFFFFF"/>
                </a:solidFill>
                <a:latin typeface="함초롬바탕"/>
                <a:cs typeface="함초롬바탕"/>
              </a:rPr>
              <a:t>Health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465" b="1">
                <a:solidFill>
                  <a:srgbClr val="FFFFFF"/>
                </a:solidFill>
                <a:latin typeface="함초롬바탕"/>
                <a:cs typeface="함초롬바탕"/>
              </a:rPr>
              <a:t>–</a:t>
            </a:r>
            <a:endParaRPr sz="2000">
              <a:latin typeface="함초롬바탕"/>
              <a:cs typeface="함초롬바탕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52254" y="1993586"/>
            <a:ext cx="222250" cy="23812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4258890" y="1927165"/>
            <a:ext cx="164528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성병원과의</a:t>
            </a:r>
            <a:r>
              <a:rPr dirty="0" sz="2000" spc="-1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30" b="1">
                <a:solidFill>
                  <a:srgbClr val="FFFFFF"/>
                </a:solidFill>
                <a:latin typeface="함초롬바탕"/>
                <a:cs typeface="함초롬바탕"/>
              </a:rPr>
              <a:t>연결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latin typeface="프리젠테이션 8 ExtraBold"/>
                <a:cs typeface="프리젠테이션 8 ExtraBold"/>
              </a:rPr>
              <a:t>삼성전자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894" y="1185684"/>
              <a:ext cx="1312375" cy="47724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3641" y="1185684"/>
              <a:ext cx="858721" cy="48741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558" y="1181608"/>
              <a:ext cx="1323555" cy="49098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6958" y="1185684"/>
              <a:ext cx="1261032" cy="47774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7742" y="1180592"/>
              <a:ext cx="879563" cy="48284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5" cy="7559801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0"/>
              <a:ext cx="13440410" cy="7524115"/>
            </a:xfrm>
            <a:custGeom>
              <a:avLst/>
              <a:gdLst/>
              <a:ahLst/>
              <a:cxnLst/>
              <a:rect l="l" t="t" r="r" b="b"/>
              <a:pathLst>
                <a:path w="13440410" h="7524115">
                  <a:moveTo>
                    <a:pt x="13440156" y="0"/>
                  </a:moveTo>
                  <a:lnTo>
                    <a:pt x="0" y="0"/>
                  </a:lnTo>
                  <a:lnTo>
                    <a:pt x="0" y="7523988"/>
                  </a:lnTo>
                  <a:lnTo>
                    <a:pt x="13440156" y="7523988"/>
                  </a:lnTo>
                  <a:lnTo>
                    <a:pt x="13440156" y="0"/>
                  </a:lnTo>
                  <a:close/>
                </a:path>
              </a:pathLst>
            </a:custGeom>
            <a:solidFill>
              <a:srgbClr val="000000">
                <a:alpha val="47840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264499" y="4951102"/>
            <a:ext cx="3021330" cy="1154430"/>
          </a:xfrm>
          <a:prstGeom prst="rect">
            <a:avLst/>
          </a:prstGeom>
        </p:spPr>
        <p:txBody>
          <a:bodyPr wrap="square" lIns="0" tIns="135255" rIns="0" bIns="0" rtlCol="0" vert="horz">
            <a:spAutoFit/>
          </a:bodyPr>
          <a:lstStyle/>
          <a:p>
            <a:pPr marL="788035">
              <a:lnSpc>
                <a:spcPct val="100000"/>
              </a:lnSpc>
              <a:spcBef>
                <a:spcPts val="1065"/>
              </a:spcBef>
            </a:pPr>
            <a:r>
              <a:rPr dirty="0" sz="2400" spc="175">
                <a:solidFill>
                  <a:srgbClr val="FFFFFF"/>
                </a:solidFill>
                <a:latin typeface="휴먼모음T"/>
                <a:cs typeface="휴먼모음T"/>
              </a:rPr>
              <a:t>차경진</a:t>
            </a:r>
            <a:r>
              <a:rPr dirty="0" sz="2400" spc="-750">
                <a:solidFill>
                  <a:srgbClr val="FFFFFF"/>
                </a:solidFill>
                <a:latin typeface="휴먼모음T"/>
                <a:cs typeface="휴먼모음T"/>
              </a:rPr>
              <a:t> </a:t>
            </a:r>
            <a:r>
              <a:rPr dirty="0" sz="2400" spc="150">
                <a:solidFill>
                  <a:srgbClr val="FFFFFF"/>
                </a:solidFill>
                <a:latin typeface="휴먼모음T"/>
                <a:cs typeface="휴먼모음T"/>
              </a:rPr>
              <a:t>교수</a:t>
            </a:r>
            <a:endParaRPr sz="2400">
              <a:latin typeface="휴먼모음T"/>
              <a:cs typeface="휴먼모음T"/>
            </a:endParaRPr>
          </a:p>
          <a:p>
            <a:pPr marL="12700" marR="5080" indent="514984">
              <a:lnSpc>
                <a:spcPct val="100000"/>
              </a:lnSpc>
              <a:spcBef>
                <a:spcPts val="720"/>
              </a:spcBef>
            </a:pPr>
            <a:r>
              <a:rPr dirty="0" sz="1800" spc="90">
                <a:solidFill>
                  <a:srgbClr val="FFFFFF"/>
                </a:solidFill>
                <a:latin typeface="휴먼편지체"/>
                <a:cs typeface="휴먼편지체"/>
              </a:rPr>
              <a:t>한양대학교</a:t>
            </a:r>
            <a:r>
              <a:rPr dirty="0" sz="1800" spc="-270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휴먼편지체"/>
                <a:cs typeface="휴먼편지체"/>
              </a:rPr>
              <a:t>경영대학 </a:t>
            </a:r>
            <a:r>
              <a:rPr dirty="0" sz="1800" spc="210">
                <a:solidFill>
                  <a:srgbClr val="FFFFFF"/>
                </a:solidFill>
                <a:latin typeface="휴먼편지체"/>
                <a:cs typeface="휴먼편지체"/>
              </a:rPr>
              <a:t>비즈니스</a:t>
            </a:r>
            <a:r>
              <a:rPr dirty="0" sz="1800" spc="-265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휴먼편지체"/>
                <a:cs typeface="휴먼편지체"/>
              </a:rPr>
              <a:t>인포매틱스학과</a:t>
            </a:r>
            <a:r>
              <a:rPr dirty="0" sz="1800" spc="-250">
                <a:solidFill>
                  <a:srgbClr val="FFFFFF"/>
                </a:solidFill>
                <a:latin typeface="휴먼편지체"/>
                <a:cs typeface="휴먼편지체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휴먼편지체"/>
                <a:cs typeface="휴먼편지체"/>
              </a:rPr>
              <a:t>학과장</a:t>
            </a:r>
            <a:endParaRPr sz="1800">
              <a:latin typeface="휴먼편지체"/>
              <a:cs typeface="휴먼편지체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913269" y="988987"/>
            <a:ext cx="5732780" cy="2983230"/>
          </a:xfrm>
          <a:prstGeom prst="rect">
            <a:avLst/>
          </a:prstGeom>
        </p:spPr>
        <p:txBody>
          <a:bodyPr wrap="square" lIns="0" tIns="2120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dirty="0" sz="2400" spc="-25">
                <a:solidFill>
                  <a:srgbClr val="BE9CDC"/>
                </a:solidFill>
                <a:latin typeface="휴먼편지체"/>
                <a:cs typeface="휴먼편지체"/>
              </a:rPr>
              <a:t>경력</a:t>
            </a:r>
            <a:endParaRPr sz="2400">
              <a:latin typeface="휴먼편지체"/>
              <a:cs typeface="휴먼편지체"/>
            </a:endParaRPr>
          </a:p>
          <a:p>
            <a:pPr marL="165100" indent="-152400">
              <a:lnSpc>
                <a:spcPct val="100000"/>
              </a:lnSpc>
              <a:spcBef>
                <a:spcPts val="1500"/>
              </a:spcBef>
              <a:buSzPct val="111111"/>
              <a:buFont typeface="Arial"/>
              <a:buChar char="•"/>
              <a:tabLst>
                <a:tab pos="165100" algn="l"/>
              </a:tabLst>
            </a:pPr>
            <a:r>
              <a:rPr dirty="0" sz="1800" spc="-130" b="1">
                <a:solidFill>
                  <a:srgbClr val="FFFFFF"/>
                </a:solidFill>
                <a:latin typeface="함초롬바탕"/>
                <a:cs typeface="함초롬바탕"/>
              </a:rPr>
              <a:t>카카오</a:t>
            </a:r>
            <a:r>
              <a:rPr dirty="0" sz="18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함초롬바탕"/>
                <a:cs typeface="함초롬바탕"/>
              </a:rPr>
              <a:t>사외이사</a:t>
            </a:r>
            <a:endParaRPr sz="1800">
              <a:latin typeface="함초롬바탕"/>
              <a:cs typeface="함초롬바탕"/>
            </a:endParaRPr>
          </a:p>
          <a:p>
            <a:pPr marL="148590" indent="-136525">
              <a:lnSpc>
                <a:spcPct val="100000"/>
              </a:lnSpc>
              <a:spcBef>
                <a:spcPts val="55"/>
              </a:spcBef>
              <a:buFont typeface="Arial"/>
              <a:buChar char="•"/>
              <a:tabLst>
                <a:tab pos="149225" algn="l"/>
              </a:tabLst>
            </a:pPr>
            <a:r>
              <a:rPr dirty="0" sz="1800" spc="-125" b="1">
                <a:solidFill>
                  <a:srgbClr val="FFFFFF"/>
                </a:solidFill>
                <a:latin typeface="함초롬바탕"/>
                <a:cs typeface="함초롬바탕"/>
              </a:rPr>
              <a:t>신세계아이앤씨</a:t>
            </a:r>
            <a:r>
              <a:rPr dirty="0" sz="18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함초롬바탕"/>
                <a:cs typeface="함초롬바탕"/>
              </a:rPr>
              <a:t>사외이사</a:t>
            </a:r>
            <a:endParaRPr sz="1800">
              <a:latin typeface="함초롬바탕"/>
              <a:cs typeface="함초롬바탕"/>
            </a:endParaRPr>
          </a:p>
          <a:p>
            <a:pPr marL="148590" indent="-136525">
              <a:lnSpc>
                <a:spcPct val="100000"/>
              </a:lnSpc>
              <a:buFont typeface="Arial"/>
              <a:buChar char="•"/>
              <a:tabLst>
                <a:tab pos="149225" algn="l"/>
              </a:tabLst>
            </a:pPr>
            <a:r>
              <a:rPr dirty="0" sz="1800" spc="-130" b="1">
                <a:solidFill>
                  <a:srgbClr val="FFFFFF"/>
                </a:solidFill>
                <a:latin typeface="함초롬바탕"/>
                <a:cs typeface="함초롬바탕"/>
              </a:rPr>
              <a:t>한국경영정보학회/한국스마트미디어학회</a:t>
            </a:r>
            <a:r>
              <a:rPr dirty="0" sz="18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함초롬바탕"/>
                <a:cs typeface="함초롬바탕"/>
              </a:rPr>
              <a:t>부회장</a:t>
            </a:r>
            <a:endParaRPr sz="1800">
              <a:latin typeface="함초롬바탕"/>
              <a:cs typeface="함초롬바탕"/>
            </a:endParaRPr>
          </a:p>
          <a:p>
            <a:pPr marL="148590" indent="-136525">
              <a:lnSpc>
                <a:spcPct val="100000"/>
              </a:lnSpc>
              <a:buFont typeface="Arial"/>
              <a:buChar char="•"/>
              <a:tabLst>
                <a:tab pos="149225" algn="l"/>
              </a:tabLst>
            </a:pPr>
            <a:r>
              <a:rPr dirty="0" sz="1800" spc="-125" b="1">
                <a:solidFill>
                  <a:srgbClr val="FFFFFF"/>
                </a:solidFill>
                <a:latin typeface="함초롬바탕"/>
                <a:cs typeface="함초롬바탕"/>
              </a:rPr>
              <a:t>한국IT서비스학회</a:t>
            </a:r>
            <a:r>
              <a:rPr dirty="0" sz="18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35" b="1">
                <a:solidFill>
                  <a:srgbClr val="FFFFFF"/>
                </a:solidFill>
                <a:latin typeface="함초롬바탕"/>
                <a:cs typeface="함초롬바탕"/>
              </a:rPr>
              <a:t>이사</a:t>
            </a:r>
            <a:endParaRPr sz="1800">
              <a:latin typeface="함초롬바탕"/>
              <a:cs typeface="함초롬바탕"/>
            </a:endParaRPr>
          </a:p>
          <a:p>
            <a:pPr marL="148590" indent="-136525">
              <a:lnSpc>
                <a:spcPct val="100000"/>
              </a:lnSpc>
              <a:buFont typeface="Arial"/>
              <a:buChar char="•"/>
              <a:tabLst>
                <a:tab pos="149225" algn="l"/>
              </a:tabLst>
            </a:pPr>
            <a:r>
              <a:rPr dirty="0" sz="1800" spc="-125" b="1">
                <a:solidFill>
                  <a:srgbClr val="FFFFFF"/>
                </a:solidFill>
                <a:latin typeface="함초롬바탕"/>
                <a:cs typeface="함초롬바탕"/>
              </a:rPr>
              <a:t>KBR/지능정보연구/지식경영연구/IT서비스학회지</a:t>
            </a:r>
            <a:r>
              <a:rPr dirty="0" sz="1800" spc="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함초롬바탕"/>
                <a:cs typeface="함초롬바탕"/>
              </a:rPr>
              <a:t>편집위원</a:t>
            </a:r>
            <a:endParaRPr sz="1800">
              <a:latin typeface="함초롬바탕"/>
              <a:cs typeface="함초롬바탕"/>
            </a:endParaRPr>
          </a:p>
          <a:p>
            <a:pPr marL="148590" indent="-136525">
              <a:lnSpc>
                <a:spcPct val="100000"/>
              </a:lnSpc>
              <a:buFont typeface="Arial"/>
              <a:buChar char="•"/>
              <a:tabLst>
                <a:tab pos="149225" algn="l"/>
              </a:tabLst>
            </a:pPr>
            <a:r>
              <a:rPr dirty="0" sz="1800" spc="-130" b="1">
                <a:solidFill>
                  <a:srgbClr val="FFFFFF"/>
                </a:solidFill>
                <a:latin typeface="함초롬바탕"/>
                <a:cs typeface="함초롬바탕"/>
              </a:rPr>
              <a:t>행정안전부</a:t>
            </a:r>
            <a:r>
              <a:rPr dirty="0" sz="18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50" b="1">
                <a:solidFill>
                  <a:srgbClr val="FFFFFF"/>
                </a:solidFill>
                <a:latin typeface="함초롬바탕"/>
                <a:cs typeface="함초롬바탕"/>
              </a:rPr>
              <a:t>제7기</a:t>
            </a:r>
            <a:r>
              <a:rPr dirty="0" sz="18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함초롬바탕"/>
                <a:cs typeface="함초롬바탕"/>
              </a:rPr>
              <a:t>정책자문위원</a:t>
            </a:r>
            <a:endParaRPr sz="1800">
              <a:latin typeface="함초롬바탕"/>
              <a:cs typeface="함초롬바탕"/>
            </a:endParaRPr>
          </a:p>
          <a:p>
            <a:pPr marL="148590" indent="-136525">
              <a:lnSpc>
                <a:spcPct val="100000"/>
              </a:lnSpc>
              <a:buFont typeface="Arial"/>
              <a:buChar char="•"/>
              <a:tabLst>
                <a:tab pos="149225" algn="l"/>
              </a:tabLst>
            </a:pPr>
            <a:r>
              <a:rPr dirty="0" sz="1800" spc="-130" b="1">
                <a:solidFill>
                  <a:srgbClr val="FFFFFF"/>
                </a:solidFill>
                <a:latin typeface="함초롬바탕"/>
                <a:cs typeface="함초롬바탕"/>
              </a:rPr>
              <a:t>서울시</a:t>
            </a:r>
            <a:r>
              <a:rPr dirty="0" sz="18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125" b="1">
                <a:solidFill>
                  <a:srgbClr val="FFFFFF"/>
                </a:solidFill>
                <a:latin typeface="함초롬바탕"/>
                <a:cs typeface="함초롬바탕"/>
              </a:rPr>
              <a:t>산학연사업</a:t>
            </a:r>
            <a:r>
              <a:rPr dirty="0" sz="18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함초롬바탕"/>
                <a:cs typeface="함초롬바탕"/>
              </a:rPr>
              <a:t>심의위원</a:t>
            </a:r>
            <a:endParaRPr sz="1800">
              <a:latin typeface="함초롬바탕"/>
              <a:cs typeface="함초롬바탕"/>
            </a:endParaRPr>
          </a:p>
          <a:p>
            <a:pPr marL="148590" indent="-136525">
              <a:lnSpc>
                <a:spcPct val="100000"/>
              </a:lnSpc>
              <a:buFont typeface="Arial"/>
              <a:buChar char="•"/>
              <a:tabLst>
                <a:tab pos="149225" algn="l"/>
              </a:tabLst>
            </a:pPr>
            <a:r>
              <a:rPr dirty="0" sz="1800" spc="-135" b="1">
                <a:solidFill>
                  <a:srgbClr val="FFFFFF"/>
                </a:solidFill>
                <a:latin typeface="함초롬바탕"/>
                <a:cs typeface="함초롬바탕"/>
              </a:rPr>
              <a:t>한국도로공사/경찰청</a:t>
            </a:r>
            <a:r>
              <a:rPr dirty="0" sz="18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135" b="1">
                <a:solidFill>
                  <a:srgbClr val="FFFFFF"/>
                </a:solidFill>
                <a:latin typeface="함초롬바탕"/>
                <a:cs typeface="함초롬바탕"/>
              </a:rPr>
              <a:t>빅데이터/경기도청</a:t>
            </a:r>
            <a:r>
              <a:rPr dirty="0" sz="18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130" b="1">
                <a:solidFill>
                  <a:srgbClr val="FFFFFF"/>
                </a:solidFill>
                <a:latin typeface="함초롬바탕"/>
                <a:cs typeface="함초롬바탕"/>
              </a:rPr>
              <a:t>빅데이터</a:t>
            </a:r>
            <a:r>
              <a:rPr dirty="0" sz="18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함초롬바탕"/>
                <a:cs typeface="함초롬바탕"/>
              </a:rPr>
              <a:t>자문위원</a:t>
            </a:r>
            <a:endParaRPr sz="1800">
              <a:latin typeface="함초롬바탕"/>
              <a:cs typeface="함초롬바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13269" y="4177530"/>
            <a:ext cx="5260975" cy="928369"/>
          </a:xfrm>
          <a:prstGeom prst="rect">
            <a:avLst/>
          </a:prstGeom>
        </p:spPr>
        <p:txBody>
          <a:bodyPr wrap="square" lIns="0" tIns="139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dirty="0" sz="2400" spc="254">
                <a:solidFill>
                  <a:srgbClr val="BE9CDC"/>
                </a:solidFill>
                <a:latin typeface="휴먼편지체"/>
                <a:cs typeface="휴먼편지체"/>
              </a:rPr>
              <a:t>수상</a:t>
            </a:r>
            <a:endParaRPr sz="2400">
              <a:latin typeface="휴먼편지체"/>
              <a:cs typeface="휴먼편지체"/>
            </a:endParaRPr>
          </a:p>
          <a:p>
            <a:pPr marL="200660" indent="-153035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01295" algn="l"/>
              </a:tabLst>
            </a:pPr>
            <a:r>
              <a:rPr dirty="0" sz="2000" spc="60" b="1">
                <a:solidFill>
                  <a:srgbClr val="FFFFFF"/>
                </a:solidFill>
                <a:latin typeface="함초롬바탕"/>
                <a:cs typeface="함초롬바탕"/>
              </a:rPr>
              <a:t>2023년</a:t>
            </a:r>
            <a:r>
              <a:rPr dirty="0" sz="20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0" b="1">
                <a:solidFill>
                  <a:srgbClr val="FFFFFF"/>
                </a:solidFill>
                <a:latin typeface="함초롬바탕"/>
                <a:cs typeface="함초롬바탕"/>
              </a:rPr>
              <a:t>데이터산업진흥</a:t>
            </a:r>
            <a:r>
              <a:rPr dirty="0" sz="20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유공자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0" b="1">
                <a:solidFill>
                  <a:srgbClr val="FFFFFF"/>
                </a:solidFill>
                <a:latin typeface="함초롬바탕"/>
                <a:cs typeface="함초롬바탕"/>
              </a:rPr>
              <a:t>국무총리상</a:t>
            </a:r>
            <a:r>
              <a:rPr dirty="0" sz="20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수상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274076" y="1799844"/>
            <a:ext cx="3217545" cy="3268979"/>
            <a:chOff x="1274076" y="1799844"/>
            <a:chExt cx="3217545" cy="3268979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076" y="1799844"/>
              <a:ext cx="3217150" cy="32689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9689" y="1855470"/>
              <a:ext cx="2890266" cy="2942082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324730" y="1850514"/>
              <a:ext cx="2900680" cy="2952750"/>
            </a:xfrm>
            <a:custGeom>
              <a:avLst/>
              <a:gdLst/>
              <a:ahLst/>
              <a:cxnLst/>
              <a:rect l="l" t="t" r="r" b="b"/>
              <a:pathLst>
                <a:path w="2900679" h="2952750">
                  <a:moveTo>
                    <a:pt x="1450378" y="0"/>
                  </a:moveTo>
                  <a:lnTo>
                    <a:pt x="1524850" y="1993"/>
                  </a:lnTo>
                  <a:lnTo>
                    <a:pt x="1598523" y="7569"/>
                  </a:lnTo>
                  <a:lnTo>
                    <a:pt x="1671396" y="17119"/>
                  </a:lnTo>
                  <a:lnTo>
                    <a:pt x="1742694" y="29870"/>
                  </a:lnTo>
                  <a:lnTo>
                    <a:pt x="1812798" y="46596"/>
                  </a:lnTo>
                  <a:lnTo>
                    <a:pt x="1881682" y="66509"/>
                  </a:lnTo>
                  <a:lnTo>
                    <a:pt x="1948992" y="89611"/>
                  </a:lnTo>
                  <a:lnTo>
                    <a:pt x="2014715" y="115900"/>
                  </a:lnTo>
                  <a:lnTo>
                    <a:pt x="2079218" y="145757"/>
                  </a:lnTo>
                  <a:lnTo>
                    <a:pt x="2141753" y="178028"/>
                  </a:lnTo>
                  <a:lnTo>
                    <a:pt x="2202294" y="213868"/>
                  </a:lnTo>
                  <a:lnTo>
                    <a:pt x="2261222" y="252095"/>
                  </a:lnTo>
                  <a:lnTo>
                    <a:pt x="2318181" y="293509"/>
                  </a:lnTo>
                  <a:lnTo>
                    <a:pt x="2372728" y="337312"/>
                  </a:lnTo>
                  <a:lnTo>
                    <a:pt x="2425293" y="383501"/>
                  </a:lnTo>
                  <a:lnTo>
                    <a:pt x="2475865" y="432498"/>
                  </a:lnTo>
                  <a:lnTo>
                    <a:pt x="2523655" y="483857"/>
                  </a:lnTo>
                  <a:lnTo>
                    <a:pt x="2569438" y="537210"/>
                  </a:lnTo>
                  <a:lnTo>
                    <a:pt x="2612453" y="592975"/>
                  </a:lnTo>
                  <a:lnTo>
                    <a:pt x="2652674" y="650709"/>
                  </a:lnTo>
                  <a:lnTo>
                    <a:pt x="2690507" y="710844"/>
                  </a:lnTo>
                  <a:lnTo>
                    <a:pt x="2725140" y="772566"/>
                  </a:lnTo>
                  <a:lnTo>
                    <a:pt x="2757398" y="836269"/>
                  </a:lnTo>
                  <a:lnTo>
                    <a:pt x="2786468" y="901572"/>
                  </a:lnTo>
                  <a:lnTo>
                    <a:pt x="2812351" y="968489"/>
                  </a:lnTo>
                  <a:lnTo>
                    <a:pt x="2835046" y="1037374"/>
                  </a:lnTo>
                  <a:lnTo>
                    <a:pt x="2854566" y="1107046"/>
                  </a:lnTo>
                  <a:lnTo>
                    <a:pt x="2870885" y="1178725"/>
                  </a:lnTo>
                  <a:lnTo>
                    <a:pt x="2883636" y="1251204"/>
                  </a:lnTo>
                  <a:lnTo>
                    <a:pt x="2892793" y="1325270"/>
                  </a:lnTo>
                  <a:lnTo>
                    <a:pt x="2898368" y="1400124"/>
                  </a:lnTo>
                  <a:lnTo>
                    <a:pt x="2900349" y="1476171"/>
                  </a:lnTo>
                  <a:lnTo>
                    <a:pt x="2898368" y="1552219"/>
                  </a:lnTo>
                  <a:lnTo>
                    <a:pt x="2892793" y="1627073"/>
                  </a:lnTo>
                  <a:lnTo>
                    <a:pt x="2883636" y="1700745"/>
                  </a:lnTo>
                  <a:lnTo>
                    <a:pt x="2870885" y="1773618"/>
                  </a:lnTo>
                  <a:lnTo>
                    <a:pt x="2854566" y="1844890"/>
                  </a:lnTo>
                  <a:lnTo>
                    <a:pt x="2835046" y="1914969"/>
                  </a:lnTo>
                  <a:lnTo>
                    <a:pt x="2812351" y="1983460"/>
                  </a:lnTo>
                  <a:lnTo>
                    <a:pt x="2786468" y="2050757"/>
                  </a:lnTo>
                  <a:lnTo>
                    <a:pt x="2757398" y="2116061"/>
                  </a:lnTo>
                  <a:lnTo>
                    <a:pt x="2725547" y="2179777"/>
                  </a:lnTo>
                  <a:lnTo>
                    <a:pt x="2690495" y="2241511"/>
                  </a:lnTo>
                  <a:lnTo>
                    <a:pt x="2652674" y="2301227"/>
                  </a:lnTo>
                  <a:lnTo>
                    <a:pt x="2612453" y="2359367"/>
                  </a:lnTo>
                  <a:lnTo>
                    <a:pt x="2569438" y="2415133"/>
                  </a:lnTo>
                  <a:lnTo>
                    <a:pt x="2523655" y="2468486"/>
                  </a:lnTo>
                  <a:lnTo>
                    <a:pt x="2475865" y="2519845"/>
                  </a:lnTo>
                  <a:lnTo>
                    <a:pt x="2425293" y="2568841"/>
                  </a:lnTo>
                  <a:lnTo>
                    <a:pt x="2372715" y="2615031"/>
                  </a:lnTo>
                  <a:lnTo>
                    <a:pt x="2317775" y="2658821"/>
                  </a:lnTo>
                  <a:lnTo>
                    <a:pt x="2261222" y="2700248"/>
                  </a:lnTo>
                  <a:lnTo>
                    <a:pt x="2202268" y="2738488"/>
                  </a:lnTo>
                  <a:lnTo>
                    <a:pt x="2141347" y="2773921"/>
                  </a:lnTo>
                  <a:lnTo>
                    <a:pt x="2078824" y="2806573"/>
                  </a:lnTo>
                  <a:lnTo>
                    <a:pt x="2014715" y="2836049"/>
                  </a:lnTo>
                  <a:lnTo>
                    <a:pt x="1949005" y="2862732"/>
                  </a:lnTo>
                  <a:lnTo>
                    <a:pt x="1881682" y="2885833"/>
                  </a:lnTo>
                  <a:lnTo>
                    <a:pt x="1812785" y="2905747"/>
                  </a:lnTo>
                  <a:lnTo>
                    <a:pt x="1742694" y="2922079"/>
                  </a:lnTo>
                  <a:lnTo>
                    <a:pt x="1671015" y="2935211"/>
                  </a:lnTo>
                  <a:lnTo>
                    <a:pt x="1598523" y="2944774"/>
                  </a:lnTo>
                  <a:lnTo>
                    <a:pt x="1524850" y="2950349"/>
                  </a:lnTo>
                  <a:lnTo>
                    <a:pt x="1450378" y="2952343"/>
                  </a:lnTo>
                  <a:lnTo>
                    <a:pt x="1375905" y="2950349"/>
                  </a:lnTo>
                  <a:lnTo>
                    <a:pt x="1302232" y="2944774"/>
                  </a:lnTo>
                  <a:lnTo>
                    <a:pt x="1229360" y="2935211"/>
                  </a:lnTo>
                  <a:lnTo>
                    <a:pt x="1158062" y="2922473"/>
                  </a:lnTo>
                  <a:lnTo>
                    <a:pt x="1087958" y="2905747"/>
                  </a:lnTo>
                  <a:lnTo>
                    <a:pt x="1019073" y="2885833"/>
                  </a:lnTo>
                  <a:lnTo>
                    <a:pt x="951763" y="2862732"/>
                  </a:lnTo>
                  <a:lnTo>
                    <a:pt x="886040" y="2836443"/>
                  </a:lnTo>
                  <a:lnTo>
                    <a:pt x="821537" y="2806585"/>
                  </a:lnTo>
                  <a:lnTo>
                    <a:pt x="759002" y="2774315"/>
                  </a:lnTo>
                  <a:lnTo>
                    <a:pt x="698461" y="2738475"/>
                  </a:lnTo>
                  <a:lnTo>
                    <a:pt x="639533" y="2700248"/>
                  </a:lnTo>
                  <a:lnTo>
                    <a:pt x="582587" y="2658833"/>
                  </a:lnTo>
                  <a:lnTo>
                    <a:pt x="527634" y="2615031"/>
                  </a:lnTo>
                  <a:lnTo>
                    <a:pt x="475068" y="2568829"/>
                  </a:lnTo>
                  <a:lnTo>
                    <a:pt x="424891" y="2519845"/>
                  </a:lnTo>
                  <a:lnTo>
                    <a:pt x="376707" y="2468486"/>
                  </a:lnTo>
                  <a:lnTo>
                    <a:pt x="331304" y="2415120"/>
                  </a:lnTo>
                  <a:lnTo>
                    <a:pt x="288302" y="2359367"/>
                  </a:lnTo>
                  <a:lnTo>
                    <a:pt x="247688" y="2301240"/>
                  </a:lnTo>
                  <a:lnTo>
                    <a:pt x="209854" y="2241499"/>
                  </a:lnTo>
                  <a:lnTo>
                    <a:pt x="175209" y="2179777"/>
                  </a:lnTo>
                  <a:lnTo>
                    <a:pt x="142963" y="2116074"/>
                  </a:lnTo>
                  <a:lnTo>
                    <a:pt x="113893" y="2050757"/>
                  </a:lnTo>
                  <a:lnTo>
                    <a:pt x="87998" y="1983460"/>
                  </a:lnTo>
                  <a:lnTo>
                    <a:pt x="65316" y="1914982"/>
                  </a:lnTo>
                  <a:lnTo>
                    <a:pt x="45402" y="1844890"/>
                  </a:lnTo>
                  <a:lnTo>
                    <a:pt x="29464" y="1773605"/>
                  </a:lnTo>
                  <a:lnTo>
                    <a:pt x="16725" y="1700745"/>
                  </a:lnTo>
                  <a:lnTo>
                    <a:pt x="7569" y="1627085"/>
                  </a:lnTo>
                  <a:lnTo>
                    <a:pt x="1600" y="1551825"/>
                  </a:lnTo>
                  <a:lnTo>
                    <a:pt x="0" y="1476159"/>
                  </a:lnTo>
                  <a:lnTo>
                    <a:pt x="1993" y="1400124"/>
                  </a:lnTo>
                  <a:lnTo>
                    <a:pt x="7569" y="1325270"/>
                  </a:lnTo>
                  <a:lnTo>
                    <a:pt x="16725" y="1251597"/>
                  </a:lnTo>
                  <a:lnTo>
                    <a:pt x="29476" y="1178725"/>
                  </a:lnTo>
                  <a:lnTo>
                    <a:pt x="45796" y="1107452"/>
                  </a:lnTo>
                  <a:lnTo>
                    <a:pt x="65303" y="1037374"/>
                  </a:lnTo>
                  <a:lnTo>
                    <a:pt x="87998" y="968883"/>
                  </a:lnTo>
                  <a:lnTo>
                    <a:pt x="113893" y="901585"/>
                  </a:lnTo>
                  <a:lnTo>
                    <a:pt x="142963" y="836269"/>
                  </a:lnTo>
                  <a:lnTo>
                    <a:pt x="175209" y="772566"/>
                  </a:lnTo>
                  <a:lnTo>
                    <a:pt x="209854" y="710831"/>
                  </a:lnTo>
                  <a:lnTo>
                    <a:pt x="247688" y="651103"/>
                  </a:lnTo>
                  <a:lnTo>
                    <a:pt x="288302" y="592963"/>
                  </a:lnTo>
                  <a:lnTo>
                    <a:pt x="331304" y="537222"/>
                  </a:lnTo>
                  <a:lnTo>
                    <a:pt x="376707" y="483857"/>
                  </a:lnTo>
                  <a:lnTo>
                    <a:pt x="424891" y="432498"/>
                  </a:lnTo>
                  <a:lnTo>
                    <a:pt x="475068" y="383514"/>
                  </a:lnTo>
                  <a:lnTo>
                    <a:pt x="527634" y="337312"/>
                  </a:lnTo>
                  <a:lnTo>
                    <a:pt x="582587" y="293116"/>
                  </a:lnTo>
                  <a:lnTo>
                    <a:pt x="639546" y="252082"/>
                  </a:lnTo>
                  <a:lnTo>
                    <a:pt x="698461" y="213868"/>
                  </a:lnTo>
                  <a:lnTo>
                    <a:pt x="758990" y="178028"/>
                  </a:lnTo>
                  <a:lnTo>
                    <a:pt x="821524" y="145364"/>
                  </a:lnTo>
                  <a:lnTo>
                    <a:pt x="885659" y="115887"/>
                  </a:lnTo>
                  <a:lnTo>
                    <a:pt x="951776" y="89611"/>
                  </a:lnTo>
                  <a:lnTo>
                    <a:pt x="1019073" y="66509"/>
                  </a:lnTo>
                  <a:lnTo>
                    <a:pt x="1087958" y="46596"/>
                  </a:lnTo>
                  <a:lnTo>
                    <a:pt x="1158049" y="29870"/>
                  </a:lnTo>
                  <a:lnTo>
                    <a:pt x="1229347" y="16725"/>
                  </a:lnTo>
                  <a:lnTo>
                    <a:pt x="1301851" y="7569"/>
                  </a:lnTo>
                  <a:lnTo>
                    <a:pt x="1375511" y="1993"/>
                  </a:lnTo>
                  <a:lnTo>
                    <a:pt x="1450378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913269" y="5246675"/>
            <a:ext cx="3306445" cy="961390"/>
          </a:xfrm>
          <a:prstGeom prst="rect">
            <a:avLst/>
          </a:prstGeom>
        </p:spPr>
        <p:txBody>
          <a:bodyPr wrap="square" lIns="0" tIns="1574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dirty="0" sz="2400" spc="-25">
                <a:solidFill>
                  <a:srgbClr val="BE9CDC"/>
                </a:solidFill>
                <a:latin typeface="휴먼편지체"/>
                <a:cs typeface="휴먼편지체"/>
              </a:rPr>
              <a:t>저서</a:t>
            </a:r>
            <a:endParaRPr sz="2400">
              <a:latin typeface="휴먼편지체"/>
              <a:cs typeface="휴먼편지체"/>
            </a:endParaRPr>
          </a:p>
          <a:p>
            <a:pPr marL="200660" indent="-153035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01295" algn="l"/>
              </a:tabLst>
            </a:pPr>
            <a:r>
              <a:rPr dirty="0" sz="2000" spc="-260" b="1">
                <a:solidFill>
                  <a:srgbClr val="FFFFFF"/>
                </a:solidFill>
                <a:latin typeface="함초롬바탕"/>
                <a:cs typeface="함초롬바탕"/>
              </a:rPr>
              <a:t>『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데이터로</a:t>
            </a:r>
            <a:r>
              <a:rPr dirty="0" sz="20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경험을</a:t>
            </a:r>
            <a:r>
              <a:rPr dirty="0" sz="20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0" b="1">
                <a:solidFill>
                  <a:srgbClr val="FFFFFF"/>
                </a:solidFill>
                <a:latin typeface="함초롬바탕"/>
                <a:cs typeface="함초롬바탕"/>
              </a:rPr>
              <a:t>디자인하라</a:t>
            </a:r>
            <a:r>
              <a:rPr dirty="0" sz="2000" spc="-320" b="1">
                <a:solidFill>
                  <a:srgbClr val="FFFFFF"/>
                </a:solidFill>
                <a:latin typeface="함초롬바탕"/>
                <a:cs typeface="함초롬바탕"/>
              </a:rPr>
              <a:t>』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860731" y="4540880"/>
            <a:ext cx="3303270" cy="1078230"/>
          </a:xfrm>
          <a:prstGeom prst="rect">
            <a:avLst/>
          </a:prstGeom>
        </p:spPr>
        <p:txBody>
          <a:bodyPr wrap="square" lIns="0" tIns="177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2400" spc="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Acheless</a:t>
            </a:r>
            <a:endParaRPr sz="2400">
              <a:latin typeface="프리젠테이션 6 SemiBold"/>
              <a:cs typeface="프리젠테이션 6 SemiBold"/>
            </a:endParaRPr>
          </a:p>
          <a:p>
            <a:pPr marL="126364" indent="-10668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127000" algn="l"/>
              </a:tabLst>
            </a:pPr>
            <a:r>
              <a:rPr dirty="0" sz="1400" b="1">
                <a:solidFill>
                  <a:srgbClr val="FFFFFF"/>
                </a:solidFill>
                <a:latin typeface="함초롬바탕"/>
                <a:cs typeface="함초롬바탕"/>
              </a:rPr>
              <a:t>SSP</a:t>
            </a:r>
            <a:r>
              <a:rPr dirty="0" sz="14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전극,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미세</a:t>
            </a:r>
            <a:r>
              <a:rPr dirty="0" sz="14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전류,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진동</a:t>
            </a:r>
            <a:r>
              <a:rPr dirty="0" sz="14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기술로</a:t>
            </a:r>
            <a:endParaRPr sz="1400">
              <a:latin typeface="함초롬바탕"/>
              <a:cs typeface="함초롬바탕"/>
            </a:endParaRPr>
          </a:p>
          <a:p>
            <a:pPr marL="109220">
              <a:lnSpc>
                <a:spcPct val="100000"/>
              </a:lnSpc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턱관절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근육을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자극해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통❽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완화와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혈류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개선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868500" y="5807090"/>
            <a:ext cx="151511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8110" indent="-10604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8745" algn="l"/>
              </a:tabLst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진통제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의존도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완화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33333" y="4662739"/>
            <a:ext cx="3482340" cy="742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3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ArthronPulse</a:t>
            </a:r>
            <a:endParaRPr sz="2400">
              <a:latin typeface="프리젠테이션 6 SemiBold"/>
              <a:cs typeface="프리젠테이션 6 SemiBold"/>
            </a:endParaRPr>
          </a:p>
          <a:p>
            <a:pPr marL="125730" indent="-106680">
              <a:lnSpc>
                <a:spcPct val="100000"/>
              </a:lnSpc>
              <a:spcBef>
                <a:spcPts val="1085"/>
              </a:spcBef>
              <a:buFont typeface="Arial"/>
              <a:buChar char="•"/>
              <a:tabLst>
                <a:tab pos="126364" algn="l"/>
              </a:tabLst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퇴행성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관절염을</a:t>
            </a:r>
            <a:r>
              <a:rPr dirty="0" sz="14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비침습적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개인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치료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기기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040952" y="5593729"/>
            <a:ext cx="341757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8110" indent="-10604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8745" algn="l"/>
              </a:tabLst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펄스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전자기장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요법,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저강도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레이저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요법,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040952" y="6020449"/>
            <a:ext cx="25107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1600" marR="5080" indent="-89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8745" algn="l"/>
              </a:tabLst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근육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자극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결합해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염❽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억제,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통❽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완화,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근육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강화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지원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08746" y="4540880"/>
            <a:ext cx="2952750" cy="1078230"/>
          </a:xfrm>
          <a:prstGeom prst="rect">
            <a:avLst/>
          </a:prstGeom>
        </p:spPr>
        <p:txBody>
          <a:bodyPr wrap="square" lIns="0" tIns="177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240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TD</a:t>
            </a:r>
            <a:r>
              <a:rPr dirty="0" sz="2400" spc="2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3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Square</a:t>
            </a:r>
            <a:endParaRPr sz="2400">
              <a:latin typeface="프리젠테이션 6 SemiBold"/>
              <a:cs typeface="프리젠테이션 6 SemiBold"/>
            </a:endParaRPr>
          </a:p>
          <a:p>
            <a:pPr marL="109220" marR="5080" indent="-89535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126364" algn="l"/>
              </a:tabLst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기술에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대한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이해를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바탕으로</a:t>
            </a:r>
            <a:r>
              <a:rPr dirty="0" sz="14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한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r>
              <a:rPr dirty="0" sz="14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간</a:t>
            </a:r>
            <a:r>
              <a:rPr dirty="0" sz="14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10" b="1">
                <a:solidFill>
                  <a:srgbClr val="FFFFFF"/>
                </a:solidFill>
                <a:latin typeface="함초롬바탕"/>
                <a:cs typeface="함초롬바탕"/>
              </a:rPr>
              <a:t>융합–VR과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0" b="1">
                <a:solidFill>
                  <a:srgbClr val="FFFFFF"/>
                </a:solidFill>
                <a:latin typeface="함초롬바탕"/>
                <a:cs typeface="함초롬바탕"/>
              </a:rPr>
              <a:t>AI의</a:t>
            </a:r>
            <a:r>
              <a:rPr dirty="0" sz="14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결합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6366" y="5807090"/>
            <a:ext cx="344233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1600" marR="5080" indent="-8953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8745" algn="l"/>
              </a:tabLst>
            </a:pP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청각,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85" b="1">
                <a:solidFill>
                  <a:srgbClr val="FFFFFF"/>
                </a:solidFill>
                <a:latin typeface="함초롬바탕"/>
                <a:cs typeface="함초롬바탕"/>
              </a:rPr>
              <a:t>시각,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촉각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피드백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함초롬바탕"/>
                <a:cs typeface="함초롬바탕"/>
              </a:rPr>
              <a:t>시스템을 </a:t>
            </a:r>
            <a:r>
              <a:rPr dirty="0" sz="1400" spc="-55" b="1">
                <a:solidFill>
                  <a:srgbClr val="FFFFFF"/>
                </a:solidFill>
                <a:latin typeface="함초롬바탕"/>
                <a:cs typeface="함초롬바탕"/>
              </a:rPr>
              <a:t>가상현실(VR)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기술과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결합하여</a:t>
            </a:r>
            <a:r>
              <a:rPr dirty="0" sz="14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인지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치료</a:t>
            </a:r>
            <a:r>
              <a:rPr dirty="0" sz="14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제공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6366" y="6447170"/>
            <a:ext cx="306641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8110" indent="-10604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18745" algn="l"/>
              </a:tabLst>
            </a:pP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약물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의존성</a:t>
            </a:r>
            <a:r>
              <a:rPr dirty="0" sz="14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10" b="1">
                <a:solidFill>
                  <a:srgbClr val="FFFFFF"/>
                </a:solidFill>
                <a:latin typeface="함초롬바탕"/>
                <a:cs typeface="함초롬바탕"/>
              </a:rPr>
              <a:t>감소/이명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❽상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완화</a:t>
            </a:r>
            <a:r>
              <a:rPr dirty="0" sz="14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105" b="1">
                <a:solidFill>
                  <a:srgbClr val="FFFFFF"/>
                </a:solidFill>
                <a:latin typeface="함초롬바탕"/>
                <a:cs typeface="함초롬바탕"/>
              </a:rPr>
              <a:t>및</a:t>
            </a:r>
            <a:r>
              <a:rPr dirty="0" sz="14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400" spc="-25" b="1">
                <a:solidFill>
                  <a:srgbClr val="FFFFFF"/>
                </a:solidFill>
                <a:latin typeface="함초롬바탕"/>
                <a:cs typeface="함초롬바탕"/>
              </a:rPr>
              <a:t>제어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719327" y="2065782"/>
            <a:ext cx="12047220" cy="2543175"/>
            <a:chOff x="719327" y="2065782"/>
            <a:chExt cx="12047220" cy="2543175"/>
          </a:xfrm>
        </p:grpSpPr>
        <p:pic>
          <p:nvPicPr>
            <p:cNvPr id="11" name="object 11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27" y="2065782"/>
              <a:ext cx="3816095" cy="253593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9327" y="2065782"/>
              <a:ext cx="809746" cy="111480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4222" y="2065782"/>
              <a:ext cx="3816857" cy="253212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49689" y="2065782"/>
              <a:ext cx="3816857" cy="2542793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50"/>
              <a:t>CES</a:t>
            </a:r>
            <a:r>
              <a:rPr dirty="0" sz="2800" spc="35"/>
              <a:t> </a:t>
            </a:r>
            <a:r>
              <a:rPr dirty="0" sz="2800" spc="120"/>
              <a:t>2025</a:t>
            </a:r>
            <a:r>
              <a:rPr dirty="0" sz="2800" spc="55"/>
              <a:t> </a:t>
            </a:r>
            <a:r>
              <a:rPr dirty="0" sz="2800" spc="295" b="1">
                <a:latin typeface="프리젠테이션 8 ExtraBold"/>
                <a:cs typeface="프리젠테이션 8 ExtraBold"/>
              </a:rPr>
              <a:t>혁신상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058" y="1179322"/>
              <a:ext cx="1130495" cy="42976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9303" y="1174750"/>
              <a:ext cx="789285" cy="43433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7402" y="1362202"/>
              <a:ext cx="155436" cy="475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69589" y="1179322"/>
              <a:ext cx="1187653" cy="42519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4016" y="1179322"/>
              <a:ext cx="1177582" cy="43799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3566" y="1191209"/>
              <a:ext cx="786536" cy="41376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1565" y="1179322"/>
              <a:ext cx="1531150" cy="42519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09431" y="1179322"/>
              <a:ext cx="1149248" cy="42519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99344" y="1179322"/>
              <a:ext cx="1572756" cy="43799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2573" y="2261616"/>
            <a:ext cx="8339326" cy="4691633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89832" y="3484914"/>
            <a:ext cx="3648710" cy="1549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7945" marR="1080770" indent="-55880">
              <a:lnSpc>
                <a:spcPct val="100000"/>
              </a:lnSpc>
              <a:spcBef>
                <a:spcPts val="95"/>
              </a:spcBef>
            </a:pPr>
            <a:r>
              <a:rPr dirty="0" sz="2000" spc="-210" b="1">
                <a:solidFill>
                  <a:srgbClr val="FFFFFF"/>
                </a:solidFill>
                <a:latin typeface="함초롬바탕"/>
                <a:cs typeface="함초롬바탕"/>
              </a:rPr>
              <a:t>“지난밤,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 기침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 소리가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35" b="1">
                <a:solidFill>
                  <a:srgbClr val="FFFFFF"/>
                </a:solidFill>
                <a:latin typeface="함초롬바탕"/>
                <a:cs typeface="함초롬바탕"/>
              </a:rPr>
              <a:t>들려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방</a:t>
            </a:r>
            <a:r>
              <a:rPr dirty="0" sz="20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온도를 </a:t>
            </a: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높였어요”</a:t>
            </a:r>
            <a:endParaRPr sz="20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함초롬바탕"/>
              <a:cs typeface="함초롬바탕"/>
            </a:endParaRPr>
          </a:p>
          <a:p>
            <a:pPr marL="67945" marR="5080" indent="-55880">
              <a:lnSpc>
                <a:spcPct val="100000"/>
              </a:lnSpc>
            </a:pPr>
            <a:r>
              <a:rPr dirty="0" sz="2000" spc="-229" b="1">
                <a:solidFill>
                  <a:srgbClr val="FFFFFF"/>
                </a:solidFill>
                <a:latin typeface="함초롬바탕"/>
                <a:cs typeface="함초롬바탕"/>
              </a:rPr>
              <a:t>“이후에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특별한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일정이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없는데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어머니와</a:t>
            </a:r>
            <a:r>
              <a:rPr dirty="0" sz="2000" spc="-1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병원에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 가는</a:t>
            </a:r>
            <a:r>
              <a:rPr dirty="0" sz="2000" spc="-2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건</a:t>
            </a:r>
            <a:r>
              <a:rPr dirty="0" sz="2000" spc="-20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65" b="1">
                <a:solidFill>
                  <a:srgbClr val="FFFFFF"/>
                </a:solidFill>
                <a:latin typeface="함초롬바탕"/>
                <a:cs typeface="함초롬바탕"/>
              </a:rPr>
              <a:t>어떤가요?”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4233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130"/>
              <a:t>LG</a:t>
            </a:r>
            <a:r>
              <a:rPr dirty="0" sz="2800" spc="130" b="1">
                <a:latin typeface="프리젠테이션 8 ExtraBold"/>
                <a:cs typeface="프리젠테이션 8 ExtraBold"/>
              </a:rPr>
              <a:t>전자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8764" y="1082560"/>
              <a:ext cx="343179" cy="3777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854" y="1100429"/>
              <a:ext cx="3898505" cy="4024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99520" y="1082560"/>
              <a:ext cx="1063535" cy="37771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9854" y="1588109"/>
              <a:ext cx="4661255" cy="40248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471" y="2057920"/>
              <a:ext cx="700312" cy="38258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7825" y="2057920"/>
              <a:ext cx="693821" cy="37771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48039" y="2057920"/>
              <a:ext cx="710463" cy="38907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61195" y="2094877"/>
              <a:ext cx="349604" cy="29283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40230" y="924306"/>
              <a:ext cx="10058399" cy="565937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130"/>
              <a:t>LG</a:t>
            </a:r>
            <a:r>
              <a:rPr dirty="0" sz="2800" spc="130" b="1">
                <a:latin typeface="프리젠테이션 8 ExtraBold"/>
                <a:cs typeface="프리젠테이션 8 ExtraBold"/>
              </a:rPr>
              <a:t>전자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309" y="1214793"/>
              <a:ext cx="361406" cy="31150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321" y="1175474"/>
              <a:ext cx="2571470" cy="41390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00983" y="1175474"/>
              <a:ext cx="1490534" cy="41390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4241" y="1194485"/>
              <a:ext cx="4698364" cy="42815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0877" y="2042160"/>
              <a:ext cx="10058399" cy="474800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LG</a:t>
            </a:r>
            <a:r>
              <a:rPr dirty="0" sz="2800" spc="35"/>
              <a:t> </a:t>
            </a:r>
            <a:r>
              <a:rPr dirty="0" sz="2800" spc="-25"/>
              <a:t>AI</a:t>
            </a:r>
            <a:endParaRPr sz="2800"/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768" y="1199438"/>
              <a:ext cx="3971543" cy="35615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77714" y="1375460"/>
              <a:ext cx="200241" cy="3749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66817" y="1179322"/>
              <a:ext cx="1580539" cy="43799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0074" y="1175664"/>
              <a:ext cx="1183526" cy="43251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4255" y="1179322"/>
              <a:ext cx="761835" cy="4251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6740" y="1179322"/>
              <a:ext cx="1198735" cy="42519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26166" y="1173378"/>
              <a:ext cx="1182154" cy="43662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16232" y="1179322"/>
              <a:ext cx="745313" cy="43799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4618" y="1981200"/>
              <a:ext cx="11243297" cy="499823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890" y="1834896"/>
              <a:ext cx="6076187" cy="38023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2159" y="2965704"/>
              <a:ext cx="7127748" cy="3950957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LG</a:t>
            </a:r>
            <a:r>
              <a:rPr dirty="0" sz="2800" spc="35"/>
              <a:t> </a:t>
            </a:r>
            <a:r>
              <a:rPr dirty="0" sz="2800" spc="-25"/>
              <a:t>AI</a:t>
            </a:r>
            <a:endParaRPr sz="2800"/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768" y="1199438"/>
              <a:ext cx="3971543" cy="35615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7830" y="1362202"/>
              <a:ext cx="155436" cy="475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1846" y="1215898"/>
              <a:ext cx="1895093" cy="33969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2028" y="1179322"/>
              <a:ext cx="350671" cy="42519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60563" y="1204925"/>
              <a:ext cx="1909406" cy="35067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597" y="2292159"/>
              <a:ext cx="4748897" cy="55685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3214" y="1329690"/>
              <a:ext cx="6969251" cy="5227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9832" y="3174702"/>
            <a:ext cx="3749040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2800" spc="-245" b="1">
                <a:latin typeface="함초롬바탕"/>
                <a:cs typeface="함초롬바탕"/>
              </a:rPr>
              <a:t>가전을 </a:t>
            </a:r>
            <a:r>
              <a:rPr dirty="0" sz="2800" spc="-235" b="1">
                <a:latin typeface="함초롬바탕"/>
                <a:cs typeface="함초롬바탕"/>
              </a:rPr>
              <a:t>파는</a:t>
            </a:r>
            <a:r>
              <a:rPr dirty="0" sz="2800" spc="-240" b="1">
                <a:latin typeface="함초롬바탕"/>
                <a:cs typeface="함초롬바탕"/>
              </a:rPr>
              <a:t> </a:t>
            </a:r>
            <a:r>
              <a:rPr dirty="0" sz="2800" spc="-245" b="1">
                <a:latin typeface="함초롬바탕"/>
                <a:cs typeface="함초롬바탕"/>
              </a:rPr>
              <a:t>회사가 </a:t>
            </a:r>
            <a:r>
              <a:rPr dirty="0" sz="2800" spc="-25" b="1">
                <a:latin typeface="함초롬바탕"/>
                <a:cs typeface="함초롬바탕"/>
              </a:rPr>
              <a:t>아닌 </a:t>
            </a:r>
            <a:r>
              <a:rPr dirty="0" sz="2800" spc="-245" b="1">
                <a:latin typeface="함초롬바탕"/>
                <a:cs typeface="함초롬바탕"/>
              </a:rPr>
              <a:t>경험을 </a:t>
            </a:r>
            <a:r>
              <a:rPr dirty="0" sz="2800" spc="-235" b="1">
                <a:latin typeface="함초롬바탕"/>
                <a:cs typeface="함초롬바탕"/>
              </a:rPr>
              <a:t>파는</a:t>
            </a:r>
            <a:r>
              <a:rPr dirty="0" sz="2800" spc="-240" b="1">
                <a:latin typeface="함초롬바탕"/>
                <a:cs typeface="함초롬바탕"/>
              </a:rPr>
              <a:t> </a:t>
            </a:r>
            <a:r>
              <a:rPr dirty="0" sz="2800" spc="-250" b="1">
                <a:latin typeface="함초롬바탕"/>
                <a:cs typeface="함초롬바탕"/>
              </a:rPr>
              <a:t>회사로의</a:t>
            </a:r>
            <a:r>
              <a:rPr dirty="0" sz="2800" spc="-240" b="1">
                <a:latin typeface="함초롬바탕"/>
                <a:cs typeface="함초롬바탕"/>
              </a:rPr>
              <a:t> </a:t>
            </a:r>
            <a:r>
              <a:rPr dirty="0" sz="2800" spc="-95" b="1">
                <a:latin typeface="함초롬바탕"/>
                <a:cs typeface="함초롬바탕"/>
              </a:rPr>
              <a:t>변신</a:t>
            </a:r>
            <a:endParaRPr sz="2800">
              <a:latin typeface="함초롬바탕"/>
              <a:cs typeface="함초롬바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0188" y="4454709"/>
            <a:ext cx="4380230" cy="17329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5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800" spc="-245" b="1">
                <a:solidFill>
                  <a:srgbClr val="FFFFFF"/>
                </a:solidFill>
                <a:latin typeface="함초롬바탕"/>
                <a:cs typeface="함초롬바탕"/>
              </a:rPr>
              <a:t> 구독형 서비스 </a:t>
            </a:r>
            <a:r>
              <a:rPr dirty="0" sz="2800" spc="-235" b="1">
                <a:solidFill>
                  <a:srgbClr val="FFFFFF"/>
                </a:solidFill>
                <a:latin typeface="함초롬바탕"/>
                <a:cs typeface="함초롬바탕"/>
              </a:rPr>
              <a:t>변화</a:t>
            </a:r>
            <a:r>
              <a:rPr dirty="0" sz="2800" spc="-2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5" b="1">
                <a:solidFill>
                  <a:srgbClr val="FFFFFF"/>
                </a:solidFill>
                <a:latin typeface="함초롬바탕"/>
                <a:cs typeface="함초롬바탕"/>
              </a:rPr>
              <a:t>모색</a:t>
            </a:r>
            <a:endParaRPr sz="28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함초롬바탕"/>
              <a:cs typeface="함초롬바탕"/>
            </a:endParaRPr>
          </a:p>
          <a:p>
            <a:pPr marL="12700" marR="5080">
              <a:lnSpc>
                <a:spcPct val="100000"/>
              </a:lnSpc>
            </a:pPr>
            <a:r>
              <a:rPr dirty="0" sz="2800" spc="-235" b="1">
                <a:solidFill>
                  <a:srgbClr val="FFFFFF"/>
                </a:solidFill>
                <a:latin typeface="함초롬바탕"/>
                <a:cs typeface="함초롬바탕"/>
              </a:rPr>
              <a:t>잠이</a:t>
            </a:r>
            <a:r>
              <a:rPr dirty="0" sz="2800" spc="-2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00" b="1">
                <a:solidFill>
                  <a:srgbClr val="FFFFFF"/>
                </a:solidFill>
                <a:latin typeface="함초롬바탕"/>
                <a:cs typeface="함초롬바탕"/>
              </a:rPr>
              <a:t>잘</a:t>
            </a:r>
            <a:r>
              <a:rPr dirty="0" sz="2800" spc="-2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35" b="1">
                <a:solidFill>
                  <a:srgbClr val="FFFFFF"/>
                </a:solidFill>
                <a:latin typeface="함초롬바탕"/>
                <a:cs typeface="함초롬바탕"/>
              </a:rPr>
              <a:t>오는</a:t>
            </a:r>
            <a:r>
              <a:rPr dirty="0" sz="2800" spc="-2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35" b="1">
                <a:solidFill>
                  <a:srgbClr val="FFFFFF"/>
                </a:solidFill>
                <a:latin typeface="함초롬바탕"/>
                <a:cs typeface="함초롬바탕"/>
              </a:rPr>
              <a:t>침실</a:t>
            </a:r>
            <a:r>
              <a:rPr dirty="0" sz="2800" spc="-25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5" b="1">
                <a:solidFill>
                  <a:srgbClr val="FFFFFF"/>
                </a:solidFill>
                <a:latin typeface="함초롬바탕"/>
                <a:cs typeface="함초롬바탕"/>
              </a:rPr>
              <a:t>솔루션 </a:t>
            </a:r>
            <a:r>
              <a:rPr dirty="0" sz="2800" spc="-245" b="1">
                <a:solidFill>
                  <a:srgbClr val="FFFFFF"/>
                </a:solidFill>
                <a:latin typeface="함초롬바탕"/>
                <a:cs typeface="함초롬바탕"/>
              </a:rPr>
              <a:t>공부가</a:t>
            </a:r>
            <a:r>
              <a:rPr dirty="0" sz="2800" spc="-2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45" b="1">
                <a:solidFill>
                  <a:srgbClr val="FFFFFF"/>
                </a:solidFill>
                <a:latin typeface="함초롬바탕"/>
                <a:cs typeface="함초롬바탕"/>
              </a:rPr>
              <a:t>잘되는</a:t>
            </a:r>
            <a:r>
              <a:rPr dirty="0" sz="2800" spc="-2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50" b="1">
                <a:solidFill>
                  <a:srgbClr val="FFFFFF"/>
                </a:solidFill>
                <a:latin typeface="함초롬바탕"/>
                <a:cs typeface="함초롬바탕"/>
              </a:rPr>
              <a:t>스터디룸</a:t>
            </a:r>
            <a:r>
              <a:rPr dirty="0" sz="2800" spc="-2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140" b="1">
                <a:solidFill>
                  <a:srgbClr val="FFFFFF"/>
                </a:solidFill>
                <a:latin typeface="함초롬바탕"/>
                <a:cs typeface="함초롬바탕"/>
              </a:rPr>
              <a:t>솔루션</a:t>
            </a:r>
            <a:endParaRPr sz="2800">
              <a:latin typeface="함초롬바탕"/>
              <a:cs typeface="함초롬바탕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39775" cy="7560309"/>
            <a:chOff x="0" y="0"/>
            <a:chExt cx="13439775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39394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1975" y="1908810"/>
              <a:ext cx="10847857" cy="529437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220" y="703948"/>
              <a:ext cx="4748903" cy="55685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85738" y="902779"/>
              <a:ext cx="189898" cy="5808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4770" y="679361"/>
              <a:ext cx="1468246" cy="51945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41728" y="679361"/>
              <a:ext cx="2849283" cy="52391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60836" y="679361"/>
              <a:ext cx="969551" cy="53508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2759" y="703376"/>
              <a:ext cx="79306" cy="45521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84339" rIns="0" bIns="0" rtlCol="0" vert="horz">
            <a:spAutoFit/>
          </a:bodyPr>
          <a:lstStyle/>
          <a:p>
            <a:pPr marL="3748404">
              <a:lnSpc>
                <a:spcPct val="100000"/>
              </a:lnSpc>
              <a:spcBef>
                <a:spcPts val="90"/>
              </a:spcBef>
            </a:pPr>
            <a:r>
              <a:rPr dirty="0" sz="2950" spc="365" b="1">
                <a:latin typeface="프리젠테이션 8 ExtraBold"/>
                <a:cs typeface="프리젠테이션 8 ExtraBold"/>
              </a:rPr>
              <a:t>더</a:t>
            </a:r>
            <a:r>
              <a:rPr dirty="0" sz="2950" spc="35" b="1">
                <a:latin typeface="프리젠테이션 8 ExtraBold"/>
                <a:cs typeface="프리젠테이션 8 ExtraBold"/>
              </a:rPr>
              <a:t> </a:t>
            </a:r>
            <a:r>
              <a:rPr dirty="0" sz="2950" spc="320" b="1">
                <a:latin typeface="프리젠테이션 8 ExtraBold"/>
                <a:cs typeface="프리젠테이션 8 ExtraBold"/>
              </a:rPr>
              <a:t>가볍고</a:t>
            </a:r>
            <a:r>
              <a:rPr dirty="0" sz="2950" spc="45" b="1">
                <a:latin typeface="프리젠테이션 8 ExtraBold"/>
                <a:cs typeface="프리젠테이션 8 ExtraBold"/>
              </a:rPr>
              <a:t> </a:t>
            </a:r>
            <a:r>
              <a:rPr dirty="0" sz="2950" spc="315" b="1">
                <a:latin typeface="프리젠테이션 8 ExtraBold"/>
                <a:cs typeface="프리젠테이션 8 ExtraBold"/>
              </a:rPr>
              <a:t>간편해진</a:t>
            </a:r>
            <a:r>
              <a:rPr dirty="0" sz="2950" spc="45" b="1">
                <a:latin typeface="프리젠테이션 8 ExtraBold"/>
                <a:cs typeface="프리젠테이션 8 ExtraBold"/>
              </a:rPr>
              <a:t> </a:t>
            </a:r>
            <a:r>
              <a:rPr dirty="0" sz="2950" spc="320" b="1">
                <a:latin typeface="프리젠테이션 8 ExtraBold"/>
                <a:cs typeface="프리젠테이션 8 ExtraBold"/>
              </a:rPr>
              <a:t>스마트</a:t>
            </a:r>
            <a:r>
              <a:rPr dirty="0" sz="2950" spc="45" b="1">
                <a:latin typeface="프리젠테이션 8 ExtraBold"/>
                <a:cs typeface="프리젠테이션 8 ExtraBold"/>
              </a:rPr>
              <a:t> </a:t>
            </a:r>
            <a:r>
              <a:rPr dirty="0" sz="2950" spc="275" b="1">
                <a:latin typeface="프리젠테이션 8 ExtraBold"/>
                <a:cs typeface="프리젠테이션 8 ExtraBold"/>
              </a:rPr>
              <a:t>글래스</a:t>
            </a:r>
            <a:endParaRPr sz="2950">
              <a:latin typeface="프리젠테이션 8 ExtraBold"/>
              <a:cs typeface="프리젠테이션 8 ExtraBold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2232" y="2508965"/>
            <a:ext cx="359346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50"/>
              <a:t>AI</a:t>
            </a:r>
            <a:r>
              <a:rPr dirty="0" sz="2800" spc="55"/>
              <a:t> </a:t>
            </a:r>
            <a:r>
              <a:rPr dirty="0" sz="2800" spc="320" b="1">
                <a:latin typeface="프리젠테이션 8 ExtraBold"/>
                <a:cs typeface="프리젠테이션 8 ExtraBold"/>
              </a:rPr>
              <a:t>글라스</a:t>
            </a:r>
            <a:r>
              <a:rPr dirty="0" sz="2800" spc="40" b="1">
                <a:latin typeface="프리젠테이션 8 ExtraBold"/>
                <a:cs typeface="프리젠테이션 8 ExtraBold"/>
              </a:rPr>
              <a:t> </a:t>
            </a:r>
            <a:r>
              <a:rPr dirty="0" sz="2800" spc="125"/>
              <a:t>-</a:t>
            </a:r>
            <a:r>
              <a:rPr dirty="0" sz="2800" spc="45"/>
              <a:t> </a:t>
            </a:r>
            <a:r>
              <a:rPr dirty="0" sz="2800" spc="300" b="1">
                <a:latin typeface="프리젠테이션 8 ExtraBold"/>
                <a:cs typeface="프리젠테이션 8 ExtraBold"/>
              </a:rPr>
              <a:t>인도어글라스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3153" y="0"/>
              <a:ext cx="6915899" cy="755980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3618" y="3139935"/>
              <a:ext cx="1585106" cy="42931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2174" y="3139935"/>
              <a:ext cx="1131412" cy="4251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192" y="3688575"/>
              <a:ext cx="2327001" cy="42519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44697" y="3688575"/>
              <a:ext cx="1183537" cy="4251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077" y="4237215"/>
              <a:ext cx="1965661" cy="43799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42666" y="4278820"/>
              <a:ext cx="569810" cy="32964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36415" y="4237215"/>
              <a:ext cx="741637" cy="43799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39394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12864" y="1503426"/>
              <a:ext cx="5630417" cy="53026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533" y="1503426"/>
              <a:ext cx="5781293" cy="530352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98376" y="772731"/>
              <a:ext cx="3354323" cy="45581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1754124"/>
              <a:ext cx="5629275" cy="1385570"/>
            </a:xfrm>
            <a:custGeom>
              <a:avLst/>
              <a:gdLst/>
              <a:ahLst/>
              <a:cxnLst/>
              <a:rect l="l" t="t" r="r" b="b"/>
              <a:pathLst>
                <a:path w="5629275" h="1385570">
                  <a:moveTo>
                    <a:pt x="5628894" y="0"/>
                  </a:moveTo>
                  <a:lnTo>
                    <a:pt x="0" y="0"/>
                  </a:lnTo>
                  <a:lnTo>
                    <a:pt x="0" y="1385315"/>
                  </a:lnTo>
                  <a:lnTo>
                    <a:pt x="5628894" y="1385315"/>
                  </a:lnTo>
                  <a:lnTo>
                    <a:pt x="5628894" y="0"/>
                  </a:lnTo>
                  <a:close/>
                </a:path>
              </a:pathLst>
            </a:custGeom>
            <a:solidFill>
              <a:srgbClr val="000000">
                <a:alpha val="5490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9657" y="1930163"/>
            <a:ext cx="4871720" cy="513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350" b="1">
                <a:latin typeface="프리젠테이션 8 ExtraBold"/>
                <a:cs typeface="프리젠테이션 8 ExtraBold"/>
              </a:rPr>
              <a:t>하늘을</a:t>
            </a:r>
            <a:r>
              <a:rPr dirty="0" sz="3200" spc="65" b="1">
                <a:latin typeface="프리젠테이션 8 ExtraBold"/>
                <a:cs typeface="프리젠테이션 8 ExtraBold"/>
              </a:rPr>
              <a:t> </a:t>
            </a:r>
            <a:r>
              <a:rPr dirty="0" sz="3200" spc="360" b="1">
                <a:latin typeface="프리젠테이션 8 ExtraBold"/>
                <a:cs typeface="프리젠테이션 8 ExtraBold"/>
              </a:rPr>
              <a:t>나는</a:t>
            </a:r>
            <a:r>
              <a:rPr dirty="0" sz="3200" spc="60" b="1">
                <a:latin typeface="프리젠테이션 8 ExtraBold"/>
                <a:cs typeface="프리젠테이션 8 ExtraBold"/>
              </a:rPr>
              <a:t> </a:t>
            </a:r>
            <a:r>
              <a:rPr dirty="0" sz="3200" spc="345" b="1">
                <a:latin typeface="프리젠테이션 8 ExtraBold"/>
                <a:cs typeface="프리젠테이션 8 ExtraBold"/>
              </a:rPr>
              <a:t>자동차가</a:t>
            </a:r>
            <a:r>
              <a:rPr dirty="0" sz="3200" spc="75" b="1">
                <a:latin typeface="프리젠테이션 8 ExtraBold"/>
                <a:cs typeface="프리젠테이션 8 ExtraBold"/>
              </a:rPr>
              <a:t> </a:t>
            </a:r>
            <a:r>
              <a:rPr dirty="0" sz="3200" spc="265" b="1">
                <a:latin typeface="프리젠테이션 8 ExtraBold"/>
                <a:cs typeface="프리젠테이션 8 ExtraBold"/>
              </a:rPr>
              <a:t>드디어</a:t>
            </a:r>
            <a:r>
              <a:rPr dirty="0" sz="3200" spc="265"/>
              <a:t>?</a:t>
            </a:r>
            <a:endParaRPr sz="32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671" y="2549956"/>
              <a:ext cx="447160" cy="30176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729" y="2516644"/>
              <a:ext cx="710875" cy="38990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2751" y="2514206"/>
              <a:ext cx="345226" cy="37730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2493" y="2517457"/>
              <a:ext cx="672287" cy="37771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2856" y="2517457"/>
              <a:ext cx="708849" cy="38218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832" y="3031372"/>
            <a:ext cx="129603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latin typeface="프리젠테이션 8 ExtraBold"/>
                <a:cs typeface="프리젠테이션 8 ExtraBold"/>
              </a:rPr>
              <a:t>로봇택시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0768" y="3602621"/>
              <a:ext cx="394404" cy="32964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683" y="3561016"/>
              <a:ext cx="386328" cy="4251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8958" y="3561016"/>
              <a:ext cx="781196" cy="4206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07995" y="3586619"/>
              <a:ext cx="1578253" cy="41376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1225" y="4109199"/>
              <a:ext cx="2821368" cy="438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8179" y="0"/>
              <a:ext cx="8950869" cy="755980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39775" cy="7560309"/>
            <a:chOff x="0" y="0"/>
            <a:chExt cx="13439775" cy="75603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39393" cy="755827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951214" y="0"/>
              <a:ext cx="4488180" cy="7560309"/>
            </a:xfrm>
            <a:custGeom>
              <a:avLst/>
              <a:gdLst/>
              <a:ahLst/>
              <a:cxnLst/>
              <a:rect l="l" t="t" r="r" b="b"/>
              <a:pathLst>
                <a:path w="4488180" h="7560309">
                  <a:moveTo>
                    <a:pt x="4488180" y="0"/>
                  </a:moveTo>
                  <a:lnTo>
                    <a:pt x="0" y="0"/>
                  </a:lnTo>
                  <a:lnTo>
                    <a:pt x="0" y="7559802"/>
                  </a:lnTo>
                  <a:lnTo>
                    <a:pt x="4488180" y="7559802"/>
                  </a:lnTo>
                  <a:lnTo>
                    <a:pt x="4488180" y="0"/>
                  </a:lnTo>
                  <a:close/>
                </a:path>
              </a:pathLst>
            </a:custGeom>
            <a:solidFill>
              <a:srgbClr val="000000">
                <a:alpha val="67842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1271" y="3230283"/>
              <a:ext cx="3377783" cy="45582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9329021" y="2680525"/>
            <a:ext cx="3541395" cy="2038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dirty="0" sz="2800" spc="3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퀄컴</a:t>
            </a:r>
            <a:endParaRPr sz="2800">
              <a:latin typeface="프리젠테이션 8 ExtraBold"/>
              <a:cs typeface="프리젠테이션 8 ExtraBold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</a:pPr>
            <a:r>
              <a:rPr dirty="0" sz="2800" spc="33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퀄컴</a:t>
            </a:r>
            <a:r>
              <a:rPr dirty="0" sz="2800" spc="3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0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반도체부스에</a:t>
            </a:r>
            <a:endParaRPr sz="280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</a:pPr>
            <a:r>
              <a:rPr dirty="0" sz="2800" spc="37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왜</a:t>
            </a:r>
            <a:r>
              <a:rPr dirty="0" sz="2800" spc="3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자율주행차가</a:t>
            </a:r>
            <a:r>
              <a:rPr dirty="0" sz="2800" spc="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2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있을까</a:t>
            </a:r>
            <a:r>
              <a:rPr dirty="0" sz="2800" spc="24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?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29534"/>
              <a:ext cx="13440156" cy="443026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233159" y="2679192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389370" y="3026663"/>
              <a:ext cx="664210" cy="403860"/>
            </a:xfrm>
            <a:custGeom>
              <a:avLst/>
              <a:gdLst/>
              <a:ahLst/>
              <a:cxnLst/>
              <a:rect l="l" t="t" r="r" b="b"/>
              <a:pathLst>
                <a:path w="664209" h="403860">
                  <a:moveTo>
                    <a:pt x="663702" y="0"/>
                  </a:moveTo>
                  <a:lnTo>
                    <a:pt x="335280" y="197802"/>
                  </a:lnTo>
                  <a:lnTo>
                    <a:pt x="335280" y="0"/>
                  </a:lnTo>
                  <a:lnTo>
                    <a:pt x="0" y="201930"/>
                  </a:lnTo>
                  <a:lnTo>
                    <a:pt x="335280" y="403860"/>
                  </a:lnTo>
                  <a:lnTo>
                    <a:pt x="335280" y="302895"/>
                  </a:lnTo>
                  <a:lnTo>
                    <a:pt x="335280" y="206070"/>
                  </a:lnTo>
                  <a:lnTo>
                    <a:pt x="663702" y="403860"/>
                  </a:lnTo>
                  <a:lnTo>
                    <a:pt x="663702" y="302895"/>
                  </a:lnTo>
                  <a:lnTo>
                    <a:pt x="663702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4659" y="1173504"/>
            <a:ext cx="8411210" cy="119507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400" spc="140"/>
              <a:t>AI</a:t>
            </a:r>
            <a:r>
              <a:rPr dirty="0" sz="4400" spc="270"/>
              <a:t> </a:t>
            </a:r>
            <a:r>
              <a:rPr dirty="0" sz="4400" spc="525" b="1">
                <a:latin typeface="프리젠테이션 8 ExtraBold"/>
                <a:cs typeface="프리젠테이션 8 ExtraBold"/>
              </a:rPr>
              <a:t>에이전트</a:t>
            </a:r>
            <a:endParaRPr sz="4400">
              <a:latin typeface="프리젠테이션 8 ExtraBold"/>
              <a:cs typeface="프리젠테이션 8 ExtraBold"/>
            </a:endParaRPr>
          </a:p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dirty="0" sz="3200" spc="-165" b="1">
                <a:latin typeface="함초롬바탕"/>
                <a:cs typeface="함초롬바탕"/>
              </a:rPr>
              <a:t>AI는</a:t>
            </a:r>
            <a:r>
              <a:rPr dirty="0" sz="3200" spc="-145" b="1">
                <a:latin typeface="함초롬바탕"/>
                <a:cs typeface="함초롬바탕"/>
              </a:rPr>
              <a:t> </a:t>
            </a:r>
            <a:r>
              <a:rPr dirty="0" sz="3200" spc="-225" b="1">
                <a:latin typeface="함초롬바탕"/>
                <a:cs typeface="함초롬바탕"/>
              </a:rPr>
              <a:t>단순한</a:t>
            </a:r>
            <a:r>
              <a:rPr dirty="0" sz="3200" spc="-135" b="1">
                <a:latin typeface="함초롬바탕"/>
                <a:cs typeface="함초롬바탕"/>
              </a:rPr>
              <a:t> </a:t>
            </a:r>
            <a:r>
              <a:rPr dirty="0" sz="3200" spc="-225" b="1">
                <a:latin typeface="함초롬바탕"/>
                <a:cs typeface="함초롬바탕"/>
              </a:rPr>
              <a:t>도구가</a:t>
            </a:r>
            <a:r>
              <a:rPr dirty="0" sz="3200" spc="-135" b="1">
                <a:latin typeface="함초롬바탕"/>
                <a:cs typeface="함초롬바탕"/>
              </a:rPr>
              <a:t> </a:t>
            </a:r>
            <a:r>
              <a:rPr dirty="0" sz="3200" spc="-225" b="1">
                <a:latin typeface="함초롬바탕"/>
                <a:cs typeface="함초롬바탕"/>
              </a:rPr>
              <a:t>아닌</a:t>
            </a:r>
            <a:r>
              <a:rPr dirty="0" sz="3200" spc="-135" b="1">
                <a:latin typeface="함초롬바탕"/>
                <a:cs typeface="함초롬바탕"/>
              </a:rPr>
              <a:t> </a:t>
            </a:r>
            <a:r>
              <a:rPr dirty="0" sz="3200" spc="-225" b="1">
                <a:latin typeface="함초롬바탕"/>
                <a:cs typeface="함초롬바탕"/>
              </a:rPr>
              <a:t>가족의</a:t>
            </a:r>
            <a:r>
              <a:rPr dirty="0" sz="3200" spc="-130" b="1">
                <a:latin typeface="함초롬바탕"/>
                <a:cs typeface="함초롬바탕"/>
              </a:rPr>
              <a:t> </a:t>
            </a:r>
            <a:r>
              <a:rPr dirty="0" sz="3200" spc="-225" b="1">
                <a:latin typeface="함초롬바탕"/>
                <a:cs typeface="함초롬바탕"/>
              </a:rPr>
              <a:t>일원이자</a:t>
            </a:r>
            <a:r>
              <a:rPr dirty="0" sz="3200" spc="-135" b="1">
                <a:latin typeface="함초롬바탕"/>
                <a:cs typeface="함초롬바탕"/>
              </a:rPr>
              <a:t> </a:t>
            </a:r>
            <a:r>
              <a:rPr dirty="0" sz="3200" spc="-60" b="1">
                <a:latin typeface="함초롬바탕"/>
                <a:cs typeface="함초롬바탕"/>
              </a:rPr>
              <a:t>직장동료</a:t>
            </a:r>
            <a:endParaRPr sz="3200">
              <a:latin typeface="함초롬바탕"/>
              <a:cs typeface="함초롬바탕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592323" y="4098798"/>
            <a:ext cx="540385" cy="541020"/>
          </a:xfrm>
          <a:custGeom>
            <a:avLst/>
            <a:gdLst/>
            <a:ahLst/>
            <a:cxnLst/>
            <a:rect l="l" t="t" r="r" b="b"/>
            <a:pathLst>
              <a:path w="540385" h="541020">
                <a:moveTo>
                  <a:pt x="270129" y="0"/>
                </a:moveTo>
                <a:lnTo>
                  <a:pt x="221573" y="4358"/>
                </a:lnTo>
                <a:lnTo>
                  <a:pt x="175872" y="16923"/>
                </a:lnTo>
                <a:lnTo>
                  <a:pt x="133790" y="36931"/>
                </a:lnTo>
                <a:lnTo>
                  <a:pt x="96088" y="63619"/>
                </a:lnTo>
                <a:lnTo>
                  <a:pt x="63531" y="96222"/>
                </a:lnTo>
                <a:lnTo>
                  <a:pt x="36880" y="133976"/>
                </a:lnTo>
                <a:lnTo>
                  <a:pt x="16900" y="176118"/>
                </a:lnTo>
                <a:lnTo>
                  <a:pt x="4352" y="221884"/>
                </a:lnTo>
                <a:lnTo>
                  <a:pt x="0" y="270509"/>
                </a:lnTo>
                <a:lnTo>
                  <a:pt x="4352" y="319135"/>
                </a:lnTo>
                <a:lnTo>
                  <a:pt x="16900" y="364901"/>
                </a:lnTo>
                <a:lnTo>
                  <a:pt x="36880" y="407043"/>
                </a:lnTo>
                <a:lnTo>
                  <a:pt x="63531" y="444797"/>
                </a:lnTo>
                <a:lnTo>
                  <a:pt x="96088" y="477400"/>
                </a:lnTo>
                <a:lnTo>
                  <a:pt x="133790" y="504088"/>
                </a:lnTo>
                <a:lnTo>
                  <a:pt x="175872" y="524096"/>
                </a:lnTo>
                <a:lnTo>
                  <a:pt x="221573" y="536661"/>
                </a:lnTo>
                <a:lnTo>
                  <a:pt x="270129" y="541019"/>
                </a:lnTo>
                <a:lnTo>
                  <a:pt x="318684" y="536661"/>
                </a:lnTo>
                <a:lnTo>
                  <a:pt x="364385" y="524096"/>
                </a:lnTo>
                <a:lnTo>
                  <a:pt x="406467" y="504088"/>
                </a:lnTo>
                <a:lnTo>
                  <a:pt x="444169" y="477400"/>
                </a:lnTo>
                <a:lnTo>
                  <a:pt x="476726" y="444797"/>
                </a:lnTo>
                <a:lnTo>
                  <a:pt x="503377" y="407043"/>
                </a:lnTo>
                <a:lnTo>
                  <a:pt x="523357" y="364901"/>
                </a:lnTo>
                <a:lnTo>
                  <a:pt x="535905" y="319135"/>
                </a:lnTo>
                <a:lnTo>
                  <a:pt x="540258" y="270509"/>
                </a:lnTo>
                <a:lnTo>
                  <a:pt x="535905" y="221884"/>
                </a:lnTo>
                <a:lnTo>
                  <a:pt x="523357" y="176118"/>
                </a:lnTo>
                <a:lnTo>
                  <a:pt x="503377" y="133976"/>
                </a:lnTo>
                <a:lnTo>
                  <a:pt x="476726" y="96222"/>
                </a:lnTo>
                <a:lnTo>
                  <a:pt x="444169" y="63619"/>
                </a:lnTo>
                <a:lnTo>
                  <a:pt x="406467" y="36931"/>
                </a:lnTo>
                <a:lnTo>
                  <a:pt x="364385" y="16923"/>
                </a:lnTo>
                <a:lnTo>
                  <a:pt x="318684" y="4358"/>
                </a:lnTo>
                <a:lnTo>
                  <a:pt x="270129" y="0"/>
                </a:lnTo>
                <a:close/>
              </a:path>
            </a:pathLst>
          </a:custGeom>
          <a:solidFill>
            <a:srgbClr val="5278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712758" y="4115600"/>
            <a:ext cx="2300605" cy="2804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 marL="72390" marR="65405">
              <a:lnSpc>
                <a:spcPct val="116700"/>
              </a:lnSpc>
              <a:spcBef>
                <a:spcPts val="1730"/>
              </a:spcBef>
            </a:pPr>
            <a:r>
              <a:rPr dirty="0" sz="2000" spc="-140" b="1">
                <a:solidFill>
                  <a:srgbClr val="FFFFFF"/>
                </a:solidFill>
                <a:latin typeface="함초롬바탕"/>
                <a:cs typeface="함초롬바탕"/>
              </a:rPr>
              <a:t>중세시대의</a:t>
            </a:r>
            <a:r>
              <a:rPr dirty="0" sz="20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05" b="1">
                <a:solidFill>
                  <a:srgbClr val="FFFFFF"/>
                </a:solidFill>
                <a:latin typeface="함초롬바탕"/>
                <a:cs typeface="함초롬바탕"/>
              </a:rPr>
              <a:t>하인에서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디지털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함초롬바탕"/>
                <a:cs typeface="함초롬바탕"/>
              </a:rPr>
              <a:t>에이전트로 </a:t>
            </a:r>
            <a:r>
              <a:rPr dirty="0" sz="2000" spc="-170" b="1">
                <a:solidFill>
                  <a:srgbClr val="FFFFFF"/>
                </a:solidFill>
                <a:latin typeface="함초롬바탕"/>
                <a:cs typeface="함초롬바탕"/>
              </a:rPr>
              <a:t>‘디지털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귀족’으로 </a:t>
            </a:r>
            <a:r>
              <a:rPr dirty="0" sz="2000" spc="-125" b="1">
                <a:solidFill>
                  <a:srgbClr val="FFFFFF"/>
                </a:solidFill>
                <a:latin typeface="함초롬바탕"/>
                <a:cs typeface="함초롬바탕"/>
              </a:rPr>
              <a:t>AI에이전트를</a:t>
            </a:r>
            <a:r>
              <a:rPr dirty="0" sz="2000" spc="-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10" b="1">
                <a:solidFill>
                  <a:srgbClr val="FFFFFF"/>
                </a:solidFill>
                <a:latin typeface="함초롬바탕"/>
                <a:cs typeface="함초롬바탕"/>
              </a:rPr>
              <a:t>활용해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일상을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함초롬바탕"/>
                <a:cs typeface="함초롬바탕"/>
              </a:rPr>
              <a:t>혁신하고</a:t>
            </a:r>
            <a:endParaRPr sz="2000">
              <a:latin typeface="함초롬바탕"/>
              <a:cs typeface="함초롬바탕"/>
            </a:endParaRPr>
          </a:p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삶의</a:t>
            </a:r>
            <a:r>
              <a:rPr dirty="0" sz="20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질을</a:t>
            </a:r>
            <a:r>
              <a:rPr dirty="0" sz="20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높이는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시대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483858" y="4098798"/>
            <a:ext cx="4350385" cy="541020"/>
            <a:chOff x="6483858" y="4098798"/>
            <a:chExt cx="4350385" cy="541020"/>
          </a:xfrm>
        </p:grpSpPr>
        <p:sp>
          <p:nvSpPr>
            <p:cNvPr id="10" name="object 10" descr=""/>
            <p:cNvSpPr/>
            <p:nvPr/>
          </p:nvSpPr>
          <p:spPr>
            <a:xfrm>
              <a:off x="6483858" y="409879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09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19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09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7C7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293858" y="409879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09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19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09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B667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049865" y="4115600"/>
            <a:ext cx="1412240" cy="10426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>
              <a:lnSpc>
                <a:spcPct val="100000"/>
              </a:lnSpc>
              <a:spcBef>
                <a:spcPts val="1764"/>
              </a:spcBef>
            </a:pPr>
            <a:r>
              <a:rPr dirty="0" sz="2400" spc="-120" b="1">
                <a:solidFill>
                  <a:srgbClr val="FFFFFF"/>
                </a:solidFill>
                <a:latin typeface="함초롬바탕"/>
                <a:cs typeface="함초롬바탕"/>
              </a:rPr>
              <a:t>패밀리케어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845540" y="4115600"/>
            <a:ext cx="1412240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4765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 marL="12700" marR="5080">
              <a:lnSpc>
                <a:spcPts val="2800"/>
              </a:lnSpc>
              <a:spcBef>
                <a:spcPts val="1925"/>
              </a:spcBef>
            </a:pPr>
            <a:r>
              <a:rPr dirty="0" sz="2400" spc="-160" b="1">
                <a:solidFill>
                  <a:srgbClr val="FFFFFF"/>
                </a:solidFill>
                <a:latin typeface="함초롬바탕"/>
                <a:cs typeface="함초롬바탕"/>
              </a:rPr>
              <a:t>스마트카와 스마트시티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39775" cy="7560309"/>
            <a:chOff x="0" y="0"/>
            <a:chExt cx="13439775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39394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6572" y="2499360"/>
              <a:ext cx="5889371" cy="39479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3907" y="2499360"/>
              <a:ext cx="5889498" cy="394793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3330" y="875830"/>
              <a:ext cx="362409" cy="3296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9022" y="836053"/>
              <a:ext cx="1567737" cy="42153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77885" rIns="0" bIns="0" rtlCol="0" vert="horz">
            <a:spAutoFit/>
          </a:bodyPr>
          <a:lstStyle/>
          <a:p>
            <a:pPr marL="3365500">
              <a:lnSpc>
                <a:spcPts val="4305"/>
              </a:lnSpc>
              <a:spcBef>
                <a:spcPts val="100"/>
              </a:spcBef>
            </a:pPr>
            <a:r>
              <a:rPr dirty="0" sz="3600" spc="-250" b="1">
                <a:latin typeface="함초롬바탕"/>
                <a:cs typeface="함초롬바탕"/>
              </a:rPr>
              <a:t>를</a:t>
            </a:r>
            <a:r>
              <a:rPr dirty="0" sz="3600" spc="-475" b="1">
                <a:latin typeface="함초롬바탕"/>
                <a:cs typeface="함초롬바탕"/>
              </a:rPr>
              <a:t> </a:t>
            </a:r>
            <a:r>
              <a:rPr dirty="0" sz="3600" spc="-350" b="1">
                <a:latin typeface="함초롬바탕"/>
                <a:cs typeface="함초롬바탕"/>
              </a:rPr>
              <a:t>적용해</a:t>
            </a:r>
            <a:r>
              <a:rPr dirty="0" sz="3600" spc="-475" b="1">
                <a:latin typeface="함초롬바탕"/>
                <a:cs typeface="함초롬바탕"/>
              </a:rPr>
              <a:t> </a:t>
            </a:r>
            <a:r>
              <a:rPr dirty="0" sz="3600" spc="-365" b="1">
                <a:latin typeface="함초롬바탕"/>
                <a:cs typeface="함초롬바탕"/>
              </a:rPr>
              <a:t>매력적인</a:t>
            </a:r>
            <a:r>
              <a:rPr dirty="0" sz="3600" spc="-475" b="1">
                <a:latin typeface="함초롬바탕"/>
                <a:cs typeface="함초롬바탕"/>
              </a:rPr>
              <a:t> </a:t>
            </a:r>
            <a:r>
              <a:rPr dirty="0" sz="3600" spc="-350" b="1">
                <a:latin typeface="함초롬바탕"/>
                <a:cs typeface="함초롬바탕"/>
              </a:rPr>
              <a:t>경험을</a:t>
            </a:r>
            <a:r>
              <a:rPr dirty="0" sz="3600" spc="-475" b="1">
                <a:latin typeface="함초롬바탕"/>
                <a:cs typeface="함초롬바탕"/>
              </a:rPr>
              <a:t> </a:t>
            </a:r>
            <a:r>
              <a:rPr dirty="0" sz="3600" spc="-250" b="1">
                <a:latin typeface="함초롬바탕"/>
                <a:cs typeface="함초롬바탕"/>
              </a:rPr>
              <a:t>줄</a:t>
            </a:r>
            <a:r>
              <a:rPr dirty="0" sz="3600" spc="-475" b="1">
                <a:latin typeface="함초롬바탕"/>
                <a:cs typeface="함초롬바탕"/>
              </a:rPr>
              <a:t> </a:t>
            </a:r>
            <a:r>
              <a:rPr dirty="0" sz="3600" spc="-250" b="1">
                <a:latin typeface="함초롬바탕"/>
                <a:cs typeface="함초롬바탕"/>
              </a:rPr>
              <a:t>수</a:t>
            </a:r>
            <a:r>
              <a:rPr dirty="0" sz="3600" spc="-470" b="1">
                <a:latin typeface="함초롬바탕"/>
                <a:cs typeface="함초롬바탕"/>
              </a:rPr>
              <a:t> </a:t>
            </a:r>
            <a:r>
              <a:rPr dirty="0" sz="3600" spc="-325" b="1">
                <a:latin typeface="함초롬바탕"/>
                <a:cs typeface="함초롬바탕"/>
              </a:rPr>
              <a:t>있는</a:t>
            </a:r>
            <a:r>
              <a:rPr dirty="0" sz="3600" spc="-484" b="1">
                <a:latin typeface="함초롬바탕"/>
                <a:cs typeface="함초롬바탕"/>
              </a:rPr>
              <a:t> </a:t>
            </a:r>
            <a:r>
              <a:rPr dirty="0" sz="3600" spc="-330" b="1">
                <a:latin typeface="함초롬바탕"/>
                <a:cs typeface="함초롬바탕"/>
              </a:rPr>
              <a:t>영역은?</a:t>
            </a:r>
            <a:endParaRPr sz="3600">
              <a:latin typeface="함초롬바탕"/>
              <a:cs typeface="함초롬바탕"/>
            </a:endParaRPr>
          </a:p>
          <a:p>
            <a:pPr marL="3898900">
              <a:lnSpc>
                <a:spcPts val="4785"/>
              </a:lnSpc>
            </a:pPr>
            <a:r>
              <a:rPr dirty="0" spc="315" b="1">
                <a:latin typeface="프리젠테이션 8 ExtraBold"/>
                <a:cs typeface="프리젠테이션 8 ExtraBold"/>
              </a:rPr>
              <a:t>교육</a:t>
            </a:r>
            <a:r>
              <a:rPr dirty="0" spc="315"/>
              <a:t>?</a:t>
            </a:r>
            <a:r>
              <a:rPr dirty="0" spc="-65"/>
              <a:t> </a:t>
            </a:r>
            <a:r>
              <a:rPr dirty="0" spc="345" b="1">
                <a:latin typeface="프리젠테이션 8 ExtraBold"/>
                <a:cs typeface="프리젠테이션 8 ExtraBold"/>
              </a:rPr>
              <a:t>시니어케어</a:t>
            </a:r>
            <a:r>
              <a:rPr dirty="0" spc="345"/>
              <a:t>?</a:t>
            </a:r>
            <a:r>
              <a:rPr dirty="0" spc="-70"/>
              <a:t> </a:t>
            </a:r>
            <a:r>
              <a:rPr dirty="0" spc="290" b="1">
                <a:latin typeface="프리젠테이션 8 ExtraBold"/>
                <a:cs typeface="프리젠테이션 8 ExtraBold"/>
              </a:rPr>
              <a:t>연구</a:t>
            </a:r>
            <a:r>
              <a:rPr dirty="0" spc="290"/>
              <a:t>?</a:t>
            </a: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0721" y="0"/>
              <a:ext cx="6138671" cy="755980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2712" y="2661365"/>
            <a:ext cx="161163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00" b="1">
                <a:latin typeface="프리젠테이션 8 ExtraBold"/>
                <a:cs typeface="프리젠테이션 8 ExtraBold"/>
              </a:rPr>
              <a:t>웅진씽크빅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3653" y="3338754"/>
              <a:ext cx="394399" cy="32962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5031" y="3297148"/>
              <a:ext cx="2019756" cy="42518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12892" y="3301263"/>
              <a:ext cx="797204" cy="42609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6919" y="3297148"/>
              <a:ext cx="1161884" cy="4292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5523" y="3291662"/>
              <a:ext cx="766571" cy="436156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5528" y="4028656"/>
              <a:ext cx="155442" cy="4754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0734" y="3840302"/>
              <a:ext cx="2015172" cy="44347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39394" cy="75598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8180" y="964692"/>
              <a:ext cx="8496538" cy="596481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445" y="1705546"/>
            <a:ext cx="1884680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TCL,</a:t>
            </a:r>
            <a:r>
              <a:rPr dirty="0" sz="2800" spc="105"/>
              <a:t> </a:t>
            </a:r>
            <a:r>
              <a:rPr dirty="0" sz="2800" spc="-10"/>
              <a:t>AIMEE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892445" y="3782310"/>
            <a:ext cx="3748404" cy="173291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800" spc="-385" b="1">
                <a:solidFill>
                  <a:srgbClr val="FFFFFF"/>
                </a:solidFill>
                <a:latin typeface="함초롬바탕"/>
                <a:cs typeface="함초롬바탕"/>
              </a:rPr>
              <a:t>단순한</a:t>
            </a:r>
            <a:r>
              <a:rPr dirty="0" sz="2800" spc="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315" b="1">
                <a:solidFill>
                  <a:srgbClr val="FFFFFF"/>
                </a:solidFill>
                <a:latin typeface="함초롬바탕"/>
                <a:cs typeface="함초롬바탕"/>
              </a:rPr>
              <a:t>명령수행자가</a:t>
            </a:r>
            <a:r>
              <a:rPr dirty="0" sz="2800" spc="1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35" b="1">
                <a:solidFill>
                  <a:srgbClr val="FFFFFF"/>
                </a:solidFill>
                <a:latin typeface="함초롬바탕"/>
                <a:cs typeface="함초롬바탕"/>
              </a:rPr>
              <a:t>아닌 </a:t>
            </a:r>
            <a:r>
              <a:rPr dirty="0" sz="2800" spc="-385" b="1">
                <a:solidFill>
                  <a:srgbClr val="FFFFFF"/>
                </a:solidFill>
                <a:latin typeface="함초롬바탕"/>
                <a:cs typeface="함초롬바탕"/>
              </a:rPr>
              <a:t>가정의</a:t>
            </a:r>
            <a:r>
              <a:rPr dirty="0" sz="2800" spc="1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515" b="1">
                <a:solidFill>
                  <a:srgbClr val="FFFFFF"/>
                </a:solidFill>
                <a:latin typeface="함초롬바탕"/>
                <a:cs typeface="함초롬바탕"/>
              </a:rPr>
              <a:t>모든</a:t>
            </a:r>
            <a:r>
              <a:rPr dirty="0" sz="2800" spc="30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520" b="1">
                <a:solidFill>
                  <a:srgbClr val="FFFFFF"/>
                </a:solidFill>
                <a:latin typeface="함초롬바탕"/>
                <a:cs typeface="함초롬바탕"/>
              </a:rPr>
              <a:t>것을</a:t>
            </a:r>
            <a:r>
              <a:rPr dirty="0" sz="2800" spc="3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185" b="1">
                <a:solidFill>
                  <a:srgbClr val="FFFFFF"/>
                </a:solidFill>
                <a:latin typeface="함초롬바탕"/>
                <a:cs typeface="함초롬바탕"/>
              </a:rPr>
              <a:t>이해하고 </a:t>
            </a:r>
            <a:r>
              <a:rPr dirty="0" sz="2800" spc="-345" b="1">
                <a:solidFill>
                  <a:srgbClr val="FFFFFF"/>
                </a:solidFill>
                <a:latin typeface="함초롬바탕"/>
                <a:cs typeface="함초롬바탕"/>
              </a:rPr>
              <a:t>사람들과</a:t>
            </a:r>
            <a:r>
              <a:rPr dirty="0" sz="2800" spc="1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385" b="1">
                <a:solidFill>
                  <a:srgbClr val="FFFFFF"/>
                </a:solidFill>
                <a:latin typeface="함초롬바탕"/>
                <a:cs typeface="함초롬바탕"/>
              </a:rPr>
              <a:t>감정을</a:t>
            </a:r>
            <a:r>
              <a:rPr dirty="0" sz="2800" spc="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5" b="1">
                <a:solidFill>
                  <a:srgbClr val="FFFFFF"/>
                </a:solidFill>
                <a:latin typeface="함초롬바탕"/>
                <a:cs typeface="함초롬바탕"/>
              </a:rPr>
              <a:t>교감하며 </a:t>
            </a:r>
            <a:r>
              <a:rPr dirty="0" sz="2800" spc="-235" b="1">
                <a:solidFill>
                  <a:srgbClr val="FFFFFF"/>
                </a:solidFill>
                <a:latin typeface="함초롬바탕"/>
                <a:cs typeface="함초롬바탕"/>
              </a:rPr>
              <a:t>함께</a:t>
            </a:r>
            <a:r>
              <a:rPr dirty="0" sz="2800" spc="-2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50" b="1">
                <a:solidFill>
                  <a:srgbClr val="FFFFFF"/>
                </a:solidFill>
                <a:latin typeface="함초롬바탕"/>
                <a:cs typeface="함초롬바탕"/>
              </a:rPr>
              <a:t>살아가는</a:t>
            </a:r>
            <a:r>
              <a:rPr dirty="0" sz="2800" spc="-2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5" b="1">
                <a:solidFill>
                  <a:srgbClr val="FFFFFF"/>
                </a:solidFill>
                <a:latin typeface="함초롬바탕"/>
                <a:cs typeface="함초롬바탕"/>
              </a:rPr>
              <a:t>존재</a:t>
            </a:r>
            <a:endParaRPr sz="2800">
              <a:latin typeface="함초롬바탕"/>
              <a:cs typeface="함초롬바탕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665" y="2316480"/>
              <a:ext cx="1997349" cy="4297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5047" y="2649778"/>
              <a:ext cx="84116" cy="10607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776" y="2865120"/>
              <a:ext cx="1203502" cy="42931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48103" y="2865120"/>
              <a:ext cx="1618941" cy="4379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57544" y="410719"/>
              <a:ext cx="6560819" cy="370712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57544" y="4031742"/>
              <a:ext cx="6560820" cy="312115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686" y="2226564"/>
              <a:ext cx="6099797" cy="4708397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5644" rIns="0" bIns="0" rtlCol="0" vert="horz">
            <a:spAutoFit/>
          </a:bodyPr>
          <a:lstStyle/>
          <a:p>
            <a:pPr marL="236854">
              <a:lnSpc>
                <a:spcPct val="100000"/>
              </a:lnSpc>
              <a:spcBef>
                <a:spcPts val="100"/>
              </a:spcBef>
            </a:pPr>
            <a:r>
              <a:rPr dirty="0" sz="2800" spc="50"/>
              <a:t>SONY</a:t>
            </a:r>
            <a:r>
              <a:rPr dirty="0" sz="2800" spc="40"/>
              <a:t> </a:t>
            </a:r>
            <a:r>
              <a:rPr dirty="0" sz="2800" spc="160"/>
              <a:t>x</a:t>
            </a:r>
            <a:r>
              <a:rPr dirty="0" sz="2800" spc="55"/>
              <a:t> </a:t>
            </a:r>
            <a:r>
              <a:rPr dirty="0" sz="2800" spc="-10"/>
              <a:t>HONDA</a:t>
            </a:r>
            <a:endParaRPr sz="2800"/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883" y="1313980"/>
              <a:ext cx="1767070" cy="4315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9725" y="1455254"/>
              <a:ext cx="155436" cy="475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6237" y="1272374"/>
              <a:ext cx="1618933" cy="42519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51904" y="2226564"/>
              <a:ext cx="6054077" cy="470839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60952" y="661445"/>
            <a:ext cx="6648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구글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883" y="1313980"/>
              <a:ext cx="1767070" cy="43159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9725" y="1455254"/>
              <a:ext cx="155436" cy="475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6694" y="1272374"/>
              <a:ext cx="1204404" cy="4251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" y="4062984"/>
              <a:ext cx="3813810" cy="274472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88179" y="2253996"/>
              <a:ext cx="8437624" cy="455371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513588"/>
              <a:ext cx="6088380" cy="1564640"/>
            </a:xfrm>
            <a:custGeom>
              <a:avLst/>
              <a:gdLst/>
              <a:ahLst/>
              <a:cxnLst/>
              <a:rect l="l" t="t" r="r" b="b"/>
              <a:pathLst>
                <a:path w="6088380" h="1564639">
                  <a:moveTo>
                    <a:pt x="6088380" y="0"/>
                  </a:moveTo>
                  <a:lnTo>
                    <a:pt x="0" y="0"/>
                  </a:lnTo>
                  <a:lnTo>
                    <a:pt x="0" y="1564385"/>
                  </a:lnTo>
                  <a:lnTo>
                    <a:pt x="6088380" y="1564385"/>
                  </a:lnTo>
                  <a:lnTo>
                    <a:pt x="6088380" y="0"/>
                  </a:lnTo>
                  <a:close/>
                </a:path>
              </a:pathLst>
            </a:custGeom>
            <a:solidFill>
              <a:srgbClr val="000000">
                <a:alpha val="9294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591502" y="742471"/>
            <a:ext cx="9804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토요타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62" y="1353401"/>
              <a:ext cx="1988666" cy="4251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9350" y="1536281"/>
              <a:ext cx="155447" cy="475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4959" y="1389977"/>
              <a:ext cx="2721698" cy="3396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863333"/>
              <a:ext cx="5852160" cy="1565275"/>
            </a:xfrm>
            <a:custGeom>
              <a:avLst/>
              <a:gdLst/>
              <a:ahLst/>
              <a:cxnLst/>
              <a:rect l="l" t="t" r="r" b="b"/>
              <a:pathLst>
                <a:path w="5852160" h="1565275">
                  <a:moveTo>
                    <a:pt x="5852160" y="0"/>
                  </a:moveTo>
                  <a:lnTo>
                    <a:pt x="0" y="0"/>
                  </a:lnTo>
                  <a:lnTo>
                    <a:pt x="0" y="1565160"/>
                  </a:lnTo>
                  <a:lnTo>
                    <a:pt x="5852160" y="1565160"/>
                  </a:lnTo>
                  <a:lnTo>
                    <a:pt x="5852160" y="0"/>
                  </a:lnTo>
                  <a:close/>
                </a:path>
              </a:pathLst>
            </a:custGeom>
            <a:solidFill>
              <a:srgbClr val="000000">
                <a:alpha val="7097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95693" rIns="0" bIns="0" rtlCol="0" vert="horz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dirty="0" sz="2800" spc="320" b="1">
                <a:latin typeface="프리젠테이션 8 ExtraBold"/>
                <a:cs typeface="프리젠테이션 8 ExtraBold"/>
              </a:rPr>
              <a:t>샤오펑</a:t>
            </a:r>
            <a:r>
              <a:rPr dirty="0" sz="2800" spc="40" b="1">
                <a:latin typeface="프리젠테이션 8 ExtraBold"/>
                <a:cs typeface="프리젠테이션 8 ExtraBold"/>
              </a:rPr>
              <a:t> </a:t>
            </a:r>
            <a:r>
              <a:rPr dirty="0" sz="2800" spc="135" b="1">
                <a:latin typeface="프리젠테이션 8 ExtraBold"/>
                <a:cs typeface="프리젠테이션 8 ExtraBold"/>
              </a:rPr>
              <a:t>에어로</a:t>
            </a:r>
            <a:r>
              <a:rPr dirty="0" sz="2800" spc="135"/>
              <a:t>HT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26" y="1699857"/>
              <a:ext cx="4888824" cy="3959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513588"/>
              <a:ext cx="6088380" cy="1564640"/>
            </a:xfrm>
            <a:custGeom>
              <a:avLst/>
              <a:gdLst/>
              <a:ahLst/>
              <a:cxnLst/>
              <a:rect l="l" t="t" r="r" b="b"/>
              <a:pathLst>
                <a:path w="6088380" h="1564639">
                  <a:moveTo>
                    <a:pt x="6088380" y="0"/>
                  </a:moveTo>
                  <a:lnTo>
                    <a:pt x="0" y="0"/>
                  </a:lnTo>
                  <a:lnTo>
                    <a:pt x="0" y="1564385"/>
                  </a:lnTo>
                  <a:lnTo>
                    <a:pt x="6088380" y="1564385"/>
                  </a:lnTo>
                  <a:lnTo>
                    <a:pt x="6088380" y="0"/>
                  </a:lnTo>
                  <a:close/>
                </a:path>
              </a:pathLst>
            </a:custGeom>
            <a:solidFill>
              <a:srgbClr val="000000">
                <a:alpha val="92941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591502" y="742471"/>
            <a:ext cx="9804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토요타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62" y="1353401"/>
              <a:ext cx="1988666" cy="4251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9350" y="1536281"/>
              <a:ext cx="155447" cy="475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4959" y="1389977"/>
              <a:ext cx="2721698" cy="3396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29534"/>
              <a:ext cx="13440156" cy="443026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233159" y="2679192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488430" y="3003041"/>
              <a:ext cx="664210" cy="403860"/>
            </a:xfrm>
            <a:custGeom>
              <a:avLst/>
              <a:gdLst/>
              <a:ahLst/>
              <a:cxnLst/>
              <a:rect l="l" t="t" r="r" b="b"/>
              <a:pathLst>
                <a:path w="664209" h="403860">
                  <a:moveTo>
                    <a:pt x="663702" y="201930"/>
                  </a:moveTo>
                  <a:lnTo>
                    <a:pt x="328422" y="0"/>
                  </a:lnTo>
                  <a:lnTo>
                    <a:pt x="328422" y="100965"/>
                  </a:lnTo>
                  <a:lnTo>
                    <a:pt x="328422" y="197802"/>
                  </a:lnTo>
                  <a:lnTo>
                    <a:pt x="0" y="0"/>
                  </a:lnTo>
                  <a:lnTo>
                    <a:pt x="0" y="100965"/>
                  </a:lnTo>
                  <a:lnTo>
                    <a:pt x="0" y="403860"/>
                  </a:lnTo>
                  <a:lnTo>
                    <a:pt x="328422" y="206070"/>
                  </a:lnTo>
                  <a:lnTo>
                    <a:pt x="328422" y="403860"/>
                  </a:lnTo>
                  <a:lnTo>
                    <a:pt x="663702" y="20193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5515" y="1632216"/>
            <a:ext cx="4370070" cy="6959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545" b="1">
                <a:latin typeface="프리젠테이션 8 ExtraBold"/>
                <a:cs typeface="프리젠테이션 8 ExtraBold"/>
              </a:rPr>
              <a:t>중국의</a:t>
            </a:r>
            <a:r>
              <a:rPr dirty="0" sz="4400" spc="240" b="1">
                <a:latin typeface="프리젠테이션 8 ExtraBold"/>
                <a:cs typeface="프리젠테이션 8 ExtraBold"/>
              </a:rPr>
              <a:t> </a:t>
            </a:r>
            <a:r>
              <a:rPr dirty="0" sz="4400" spc="545" b="1">
                <a:latin typeface="프리젠테이션 8 ExtraBold"/>
                <a:cs typeface="프리젠테이션 8 ExtraBold"/>
              </a:rPr>
              <a:t>무서운</a:t>
            </a:r>
            <a:r>
              <a:rPr dirty="0" sz="4400" spc="254" b="1">
                <a:latin typeface="프리젠테이션 8 ExtraBold"/>
                <a:cs typeface="프리젠테이션 8 ExtraBold"/>
              </a:rPr>
              <a:t> </a:t>
            </a:r>
            <a:r>
              <a:rPr dirty="0" sz="4400" spc="520" b="1">
                <a:latin typeface="프리젠테이션 8 ExtraBold"/>
                <a:cs typeface="프리젠테이션 8 ExtraBold"/>
              </a:rPr>
              <a:t>추격</a:t>
            </a:r>
            <a:endParaRPr sz="4400">
              <a:latin typeface="프리젠테이션 8 ExtraBold"/>
              <a:cs typeface="프리젠테이션 8 ExtraBold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592323" y="4205478"/>
            <a:ext cx="540385" cy="541020"/>
          </a:xfrm>
          <a:custGeom>
            <a:avLst/>
            <a:gdLst/>
            <a:ahLst/>
            <a:cxnLst/>
            <a:rect l="l" t="t" r="r" b="b"/>
            <a:pathLst>
              <a:path w="540385" h="541020">
                <a:moveTo>
                  <a:pt x="270129" y="0"/>
                </a:moveTo>
                <a:lnTo>
                  <a:pt x="221573" y="4358"/>
                </a:lnTo>
                <a:lnTo>
                  <a:pt x="175872" y="16923"/>
                </a:lnTo>
                <a:lnTo>
                  <a:pt x="133790" y="36931"/>
                </a:lnTo>
                <a:lnTo>
                  <a:pt x="96088" y="63619"/>
                </a:lnTo>
                <a:lnTo>
                  <a:pt x="63531" y="96222"/>
                </a:lnTo>
                <a:lnTo>
                  <a:pt x="36880" y="133976"/>
                </a:lnTo>
                <a:lnTo>
                  <a:pt x="16900" y="176118"/>
                </a:lnTo>
                <a:lnTo>
                  <a:pt x="4352" y="221884"/>
                </a:lnTo>
                <a:lnTo>
                  <a:pt x="0" y="270510"/>
                </a:lnTo>
                <a:lnTo>
                  <a:pt x="4352" y="319135"/>
                </a:lnTo>
                <a:lnTo>
                  <a:pt x="16900" y="364901"/>
                </a:lnTo>
                <a:lnTo>
                  <a:pt x="36880" y="407043"/>
                </a:lnTo>
                <a:lnTo>
                  <a:pt x="63531" y="444797"/>
                </a:lnTo>
                <a:lnTo>
                  <a:pt x="96088" y="477400"/>
                </a:lnTo>
                <a:lnTo>
                  <a:pt x="133790" y="504088"/>
                </a:lnTo>
                <a:lnTo>
                  <a:pt x="175872" y="524096"/>
                </a:lnTo>
                <a:lnTo>
                  <a:pt x="221573" y="536661"/>
                </a:lnTo>
                <a:lnTo>
                  <a:pt x="270129" y="541020"/>
                </a:lnTo>
                <a:lnTo>
                  <a:pt x="318684" y="536661"/>
                </a:lnTo>
                <a:lnTo>
                  <a:pt x="364385" y="524096"/>
                </a:lnTo>
                <a:lnTo>
                  <a:pt x="406467" y="504088"/>
                </a:lnTo>
                <a:lnTo>
                  <a:pt x="444169" y="477400"/>
                </a:lnTo>
                <a:lnTo>
                  <a:pt x="476726" y="444797"/>
                </a:lnTo>
                <a:lnTo>
                  <a:pt x="503377" y="407043"/>
                </a:lnTo>
                <a:lnTo>
                  <a:pt x="523357" y="364901"/>
                </a:lnTo>
                <a:lnTo>
                  <a:pt x="535905" y="319135"/>
                </a:lnTo>
                <a:lnTo>
                  <a:pt x="540258" y="270510"/>
                </a:lnTo>
                <a:lnTo>
                  <a:pt x="535905" y="221884"/>
                </a:lnTo>
                <a:lnTo>
                  <a:pt x="523357" y="176118"/>
                </a:lnTo>
                <a:lnTo>
                  <a:pt x="503377" y="133976"/>
                </a:lnTo>
                <a:lnTo>
                  <a:pt x="476726" y="96222"/>
                </a:lnTo>
                <a:lnTo>
                  <a:pt x="444169" y="63619"/>
                </a:lnTo>
                <a:lnTo>
                  <a:pt x="406467" y="36931"/>
                </a:lnTo>
                <a:lnTo>
                  <a:pt x="364385" y="16923"/>
                </a:lnTo>
                <a:lnTo>
                  <a:pt x="318684" y="4358"/>
                </a:lnTo>
                <a:lnTo>
                  <a:pt x="270129" y="0"/>
                </a:lnTo>
                <a:close/>
              </a:path>
            </a:pathLst>
          </a:custGeom>
          <a:solidFill>
            <a:srgbClr val="5278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978784" y="4222280"/>
            <a:ext cx="1767839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 marL="12700" marR="5080" indent="-635">
              <a:lnSpc>
                <a:spcPts val="2800"/>
              </a:lnSpc>
              <a:spcBef>
                <a:spcPts val="1925"/>
              </a:spcBef>
            </a:pPr>
            <a:r>
              <a:rPr dirty="0" sz="2400" spc="-25" b="1">
                <a:solidFill>
                  <a:srgbClr val="FFFFFF"/>
                </a:solidFill>
                <a:latin typeface="함초롬바탕"/>
                <a:cs typeface="함초롬바탕"/>
              </a:rPr>
              <a:t>중국의 </a:t>
            </a:r>
            <a:r>
              <a:rPr dirty="0" sz="2400" spc="-170" b="1">
                <a:solidFill>
                  <a:srgbClr val="FFFFFF"/>
                </a:solidFill>
                <a:latin typeface="함초롬바탕"/>
                <a:cs typeface="함초롬바탕"/>
              </a:rPr>
              <a:t>스마트홈</a:t>
            </a:r>
            <a:r>
              <a:rPr dirty="0" sz="24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130" b="1">
                <a:solidFill>
                  <a:srgbClr val="FFFFFF"/>
                </a:solidFill>
                <a:latin typeface="함초롬바탕"/>
                <a:cs typeface="함초롬바탕"/>
              </a:rPr>
              <a:t>기업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483858" y="4205478"/>
            <a:ext cx="4350385" cy="541020"/>
            <a:chOff x="6483858" y="4205478"/>
            <a:chExt cx="4350385" cy="541020"/>
          </a:xfrm>
        </p:grpSpPr>
        <p:sp>
          <p:nvSpPr>
            <p:cNvPr id="10" name="object 10" descr=""/>
            <p:cNvSpPr/>
            <p:nvPr/>
          </p:nvSpPr>
          <p:spPr>
            <a:xfrm>
              <a:off x="648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7C7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29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B667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594984" y="4222280"/>
            <a:ext cx="2322195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 marL="12065" marR="5080">
              <a:lnSpc>
                <a:spcPts val="2800"/>
              </a:lnSpc>
              <a:spcBef>
                <a:spcPts val="1925"/>
              </a:spcBef>
            </a:pPr>
            <a:r>
              <a:rPr dirty="0" sz="2400" spc="-170" b="1">
                <a:solidFill>
                  <a:srgbClr val="FFFFFF"/>
                </a:solidFill>
                <a:latin typeface="함초롬바탕"/>
                <a:cs typeface="함초롬바탕"/>
              </a:rPr>
              <a:t>디지털</a:t>
            </a:r>
            <a:r>
              <a:rPr dirty="0" sz="24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145" b="1">
                <a:solidFill>
                  <a:srgbClr val="FFFFFF"/>
                </a:solidFill>
                <a:latin typeface="함초롬바탕"/>
                <a:cs typeface="함초롬바탕"/>
              </a:rPr>
              <a:t>헬스산업을 </a:t>
            </a:r>
            <a:r>
              <a:rPr dirty="0" sz="2400" spc="-170" b="1">
                <a:solidFill>
                  <a:srgbClr val="FFFFFF"/>
                </a:solidFill>
                <a:latin typeface="함초롬바탕"/>
                <a:cs typeface="함초롬바탕"/>
              </a:rPr>
              <a:t>이끄는</a:t>
            </a:r>
            <a:r>
              <a:rPr dirty="0" sz="24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함초롬바탕"/>
                <a:cs typeface="함초롬바탕"/>
              </a:rPr>
              <a:t>중국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984105" y="4222280"/>
            <a:ext cx="1135380" cy="10426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4765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>
              <a:lnSpc>
                <a:spcPct val="100000"/>
              </a:lnSpc>
              <a:spcBef>
                <a:spcPts val="1764"/>
              </a:spcBef>
            </a:pPr>
            <a:r>
              <a:rPr dirty="0" sz="2400" spc="-114" b="1">
                <a:solidFill>
                  <a:srgbClr val="FFFFFF"/>
                </a:solidFill>
                <a:latin typeface="함초롬바탕"/>
                <a:cs typeface="함초롬바탕"/>
              </a:rPr>
              <a:t>로보틱스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3440410" cy="7560309"/>
          </a:xfrm>
          <a:custGeom>
            <a:avLst/>
            <a:gdLst/>
            <a:ahLst/>
            <a:cxnLst/>
            <a:rect l="l" t="t" r="r" b="b"/>
            <a:pathLst>
              <a:path w="13440410" h="7560309">
                <a:moveTo>
                  <a:pt x="13440156" y="0"/>
                </a:moveTo>
                <a:lnTo>
                  <a:pt x="0" y="0"/>
                </a:lnTo>
                <a:lnTo>
                  <a:pt x="0" y="7559802"/>
                </a:lnTo>
                <a:lnTo>
                  <a:pt x="13440156" y="7559802"/>
                </a:lnTo>
                <a:lnTo>
                  <a:pt x="134401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87196"/>
            <a:ext cx="13440156" cy="6372605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49192" y="539712"/>
            <a:ext cx="9804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로보락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3397" y="575919"/>
              <a:ext cx="1988654" cy="44165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0249" y="579577"/>
              <a:ext cx="799027" cy="43799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8394" y="621182"/>
              <a:ext cx="161836" cy="32964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4216" y="579577"/>
              <a:ext cx="350671" cy="4251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97498" y="762457"/>
              <a:ext cx="155436" cy="475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7211" y="575919"/>
              <a:ext cx="1578699" cy="44165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3657" y="579577"/>
              <a:ext cx="1578699" cy="43799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3440410" cy="7560309"/>
          </a:xfrm>
          <a:custGeom>
            <a:avLst/>
            <a:gdLst/>
            <a:ahLst/>
            <a:cxnLst/>
            <a:rect l="l" t="t" r="r" b="b"/>
            <a:pathLst>
              <a:path w="13440410" h="7560309">
                <a:moveTo>
                  <a:pt x="13440156" y="0"/>
                </a:moveTo>
                <a:lnTo>
                  <a:pt x="0" y="0"/>
                </a:lnTo>
                <a:lnTo>
                  <a:pt x="0" y="7559802"/>
                </a:lnTo>
                <a:lnTo>
                  <a:pt x="13440156" y="7559802"/>
                </a:lnTo>
                <a:lnTo>
                  <a:pt x="134401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549192" y="539712"/>
            <a:ext cx="98044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로보락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33397" y="575919"/>
              <a:ext cx="1988654" cy="4416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0249" y="579577"/>
              <a:ext cx="799027" cy="43799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38394" y="621182"/>
              <a:ext cx="161836" cy="32964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498" y="762457"/>
              <a:ext cx="155436" cy="475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84216" y="579577"/>
              <a:ext cx="350671" cy="42519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7211" y="575919"/>
              <a:ext cx="1578699" cy="44165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23657" y="579577"/>
              <a:ext cx="1578699" cy="4379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10159" y="1479041"/>
              <a:ext cx="371093" cy="37109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3" y="1196340"/>
              <a:ext cx="13438632" cy="636346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0472" y="3153839"/>
            <a:ext cx="227774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85"/>
              <a:t>FLOW</a:t>
            </a:r>
            <a:r>
              <a:rPr dirty="0" sz="2800" spc="40"/>
              <a:t> </a:t>
            </a:r>
            <a:r>
              <a:rPr dirty="0" sz="2800" spc="-10"/>
              <a:t>BEAMS</a:t>
            </a:r>
            <a:endParaRPr sz="2800"/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185" y="3773729"/>
              <a:ext cx="950617" cy="5239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1233" y="3773729"/>
              <a:ext cx="965141" cy="52894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01430" y="3773729"/>
              <a:ext cx="983563" cy="51944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3114" y="0"/>
              <a:ext cx="7383779" cy="755980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8550" y="2940609"/>
              <a:ext cx="1928571" cy="5200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159" y="3611168"/>
              <a:ext cx="2416717" cy="51944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8841" y="0"/>
              <a:ext cx="4682497" cy="755980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6656" y="0"/>
              <a:ext cx="5143025" cy="7559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4017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100"/>
              </a:spcBef>
            </a:pPr>
            <a:r>
              <a:rPr dirty="0" sz="2800" spc="95"/>
              <a:t>enabot</a:t>
            </a:r>
            <a:endParaRPr sz="2800"/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159" y="1289710"/>
              <a:ext cx="1955389" cy="53172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64357" rIns="0" bIns="0" rtlCol="0" vert="horz">
            <a:spAutoFit/>
          </a:bodyPr>
          <a:lstStyle/>
          <a:p>
            <a:pPr marL="236854">
              <a:lnSpc>
                <a:spcPct val="100000"/>
              </a:lnSpc>
              <a:spcBef>
                <a:spcPts val="100"/>
              </a:spcBef>
            </a:pPr>
            <a:r>
              <a:rPr dirty="0" sz="2800" spc="300" b="1">
                <a:latin typeface="프리젠테이션 8 ExtraBold"/>
                <a:cs typeface="프리젠테이션 8 ExtraBold"/>
              </a:rPr>
              <a:t>휴머노이드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53390" y="0"/>
            <a:ext cx="12986385" cy="7553959"/>
            <a:chOff x="453390" y="0"/>
            <a:chExt cx="12986385" cy="755395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8160" y="0"/>
              <a:ext cx="9111234" cy="755383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390" y="4070604"/>
              <a:ext cx="2043683" cy="78638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3025" y="4070604"/>
              <a:ext cx="2043683" cy="78638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390" y="4497324"/>
              <a:ext cx="1097279" cy="78638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5859" y="4497324"/>
              <a:ext cx="1097279" cy="78638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874" y="4956047"/>
              <a:ext cx="1451609" cy="56540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89354" y="4956047"/>
              <a:ext cx="1674875" cy="56540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5874" y="5260847"/>
              <a:ext cx="557783" cy="56540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854" y="5260847"/>
              <a:ext cx="1005077" cy="56540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63801" y="5260847"/>
              <a:ext cx="1227581" cy="56540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14016" y="5260847"/>
              <a:ext cx="1227581" cy="56540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5874" y="5565647"/>
              <a:ext cx="1004315" cy="56540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2060" y="5565647"/>
              <a:ext cx="1451609" cy="56540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415540" y="5565647"/>
              <a:ext cx="1227581" cy="5654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5874" y="5870447"/>
              <a:ext cx="1227581" cy="56540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66087" y="5870447"/>
              <a:ext cx="1674875" cy="5654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62834" y="5870447"/>
              <a:ext cx="781811" cy="56540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65754" y="5870447"/>
              <a:ext cx="781811" cy="565403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660952" y="2977399"/>
            <a:ext cx="3320415" cy="32727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34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대부분이</a:t>
            </a:r>
            <a:r>
              <a:rPr dirty="0" sz="3200" spc="7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3200" spc="30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중국업체</a:t>
            </a:r>
            <a:endParaRPr sz="320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2400" spc="8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(14</a:t>
            </a:r>
            <a:r>
              <a:rPr dirty="0" sz="2400" spc="8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개</a:t>
            </a:r>
            <a:r>
              <a:rPr dirty="0" sz="2400" spc="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29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중</a:t>
            </a:r>
            <a:r>
              <a:rPr dirty="0" sz="2400" spc="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7</a:t>
            </a:r>
            <a:r>
              <a:rPr dirty="0" sz="2400" spc="5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개</a:t>
            </a:r>
            <a:r>
              <a:rPr dirty="0" sz="2400" spc="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400">
              <a:latin typeface="프리젠테이션 6 SemiBold"/>
              <a:cs typeface="프리젠테이션 6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프리젠테이션 6 SemiBold"/>
              <a:cs typeface="프리젠테이션 6 SemiBold"/>
            </a:endParaRPr>
          </a:p>
          <a:p>
            <a:pPr marL="12700" marR="54610">
              <a:lnSpc>
                <a:spcPct val="100000"/>
              </a:lnSpc>
            </a:pPr>
            <a:r>
              <a:rPr dirty="0" sz="2800" spc="-254" b="1">
                <a:solidFill>
                  <a:srgbClr val="FFFFFF"/>
                </a:solidFill>
                <a:latin typeface="함초롬바탕"/>
                <a:cs typeface="함초롬바탕"/>
              </a:rPr>
              <a:t>엔비디아와</a:t>
            </a:r>
            <a:r>
              <a:rPr dirty="0" sz="28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04" b="1">
                <a:solidFill>
                  <a:srgbClr val="FFFFFF"/>
                </a:solidFill>
                <a:latin typeface="함초롬바탕"/>
                <a:cs typeface="함초롬바탕"/>
              </a:rPr>
              <a:t>중국업체의 </a:t>
            </a:r>
            <a:r>
              <a:rPr dirty="0" sz="2800" spc="-235" b="1">
                <a:solidFill>
                  <a:srgbClr val="FFFFFF"/>
                </a:solidFill>
                <a:latin typeface="함초롬바탕"/>
                <a:cs typeface="함초롬바탕"/>
              </a:rPr>
              <a:t>협업</a:t>
            </a:r>
            <a:r>
              <a:rPr dirty="0" sz="2800" spc="-2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800" spc="-25" b="1">
                <a:solidFill>
                  <a:srgbClr val="FFFFFF"/>
                </a:solidFill>
                <a:latin typeface="함초롬바탕"/>
                <a:cs typeface="함초롬바탕"/>
              </a:rPr>
              <a:t>루프</a:t>
            </a:r>
            <a:endParaRPr sz="2800">
              <a:latin typeface="함초롬바탕"/>
              <a:cs typeface="함초롬바탕"/>
            </a:endParaRPr>
          </a:p>
          <a:p>
            <a:pPr marL="12700" marR="5080">
              <a:lnSpc>
                <a:spcPct val="100000"/>
              </a:lnSpc>
              <a:spcBef>
                <a:spcPts val="60"/>
              </a:spcBef>
            </a:pP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엔비디아가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물리적세계의 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AI모델을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강화하기</a:t>
            </a:r>
            <a:r>
              <a:rPr dirty="0" sz="2000" spc="-1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함초롬바탕"/>
                <a:cs typeface="함초롬바탕"/>
              </a:rPr>
              <a:t>위해서는 </a:t>
            </a:r>
            <a:r>
              <a:rPr dirty="0" sz="2000" spc="-190" b="1">
                <a:solidFill>
                  <a:srgbClr val="FFFFFF"/>
                </a:solidFill>
                <a:latin typeface="함초롬바탕"/>
                <a:cs typeface="함초롬바탕"/>
              </a:rPr>
              <a:t>다양한</a:t>
            </a:r>
            <a:r>
              <a:rPr dirty="0" sz="2000" spc="-1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현실세계의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0" b="1">
                <a:solidFill>
                  <a:srgbClr val="FFFFFF"/>
                </a:solidFill>
                <a:latin typeface="함초롬바탕"/>
                <a:cs typeface="함초롬바탕"/>
              </a:rPr>
              <a:t>데이터가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필요한데</a:t>
            </a:r>
            <a:r>
              <a:rPr dirty="0" sz="2000" spc="-1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95" b="1">
                <a:solidFill>
                  <a:srgbClr val="FFFFFF"/>
                </a:solidFill>
                <a:latin typeface="함초롬바탕"/>
                <a:cs typeface="함초롬바탕"/>
              </a:rPr>
              <a:t>중국업체들이</a:t>
            </a:r>
            <a:r>
              <a:rPr dirty="0" sz="2000" spc="-1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80" b="1">
                <a:solidFill>
                  <a:srgbClr val="FFFFFF"/>
                </a:solidFill>
                <a:latin typeface="함초롬바탕"/>
                <a:cs typeface="함초롬바탕"/>
              </a:rPr>
              <a:t>이를</a:t>
            </a:r>
            <a:r>
              <a:rPr dirty="0" sz="2000" spc="-1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14" b="1">
                <a:solidFill>
                  <a:srgbClr val="FFFFFF"/>
                </a:solidFill>
                <a:latin typeface="함초롬바탕"/>
                <a:cs typeface="함초롬바탕"/>
              </a:rPr>
              <a:t>보유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29534"/>
              <a:ext cx="13440156" cy="443026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229350" y="2679954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560820" y="3026663"/>
              <a:ext cx="390525" cy="403860"/>
            </a:xfrm>
            <a:custGeom>
              <a:avLst/>
              <a:gdLst/>
              <a:ahLst/>
              <a:cxnLst/>
              <a:rect l="l" t="t" r="r" b="b"/>
              <a:pathLst>
                <a:path w="390525" h="403860">
                  <a:moveTo>
                    <a:pt x="140970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40970" y="403860"/>
                  </a:lnTo>
                  <a:lnTo>
                    <a:pt x="140970" y="0"/>
                  </a:lnTo>
                  <a:close/>
                </a:path>
                <a:path w="390525" h="403860">
                  <a:moveTo>
                    <a:pt x="390144" y="0"/>
                  </a:moveTo>
                  <a:lnTo>
                    <a:pt x="249174" y="0"/>
                  </a:lnTo>
                  <a:lnTo>
                    <a:pt x="249174" y="403860"/>
                  </a:lnTo>
                  <a:lnTo>
                    <a:pt x="390144" y="403860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78065" y="963965"/>
            <a:ext cx="7639050" cy="12452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4800"/>
              </a:lnSpc>
              <a:spcBef>
                <a:spcPts val="100"/>
              </a:spcBef>
            </a:pPr>
            <a:r>
              <a:rPr dirty="0" spc="495" b="1">
                <a:latin typeface="프리젠테이션 8 ExtraBold"/>
                <a:cs typeface="프리젠테이션 8 ExtraBold"/>
              </a:rPr>
              <a:t>지속가능한</a:t>
            </a:r>
            <a:r>
              <a:rPr dirty="0" spc="495"/>
              <a:t>,</a:t>
            </a:r>
            <a:r>
              <a:rPr dirty="0" spc="235"/>
              <a:t> </a:t>
            </a:r>
            <a:r>
              <a:rPr dirty="0" spc="525" b="1">
                <a:latin typeface="프리젠테이션 8 ExtraBold"/>
                <a:cs typeface="프리젠테이션 8 ExtraBold"/>
              </a:rPr>
              <a:t>인류를</a:t>
            </a:r>
            <a:r>
              <a:rPr dirty="0" spc="229" b="1">
                <a:latin typeface="프리젠테이션 8 ExtraBold"/>
                <a:cs typeface="프리젠테이션 8 ExtraBold"/>
              </a:rPr>
              <a:t> </a:t>
            </a:r>
            <a:r>
              <a:rPr dirty="0" spc="525" b="1">
                <a:latin typeface="프리젠테이션 8 ExtraBold"/>
                <a:cs typeface="프리젠테이션 8 ExtraBold"/>
              </a:rPr>
              <a:t>위한</a:t>
            </a:r>
            <a:r>
              <a:rPr dirty="0" spc="225" b="1">
                <a:latin typeface="프리젠테이션 8 ExtraBold"/>
                <a:cs typeface="프리젠테이션 8 ExtraBold"/>
              </a:rPr>
              <a:t> </a:t>
            </a:r>
            <a:r>
              <a:rPr dirty="0" spc="525" b="1">
                <a:latin typeface="프리젠테이션 8 ExtraBold"/>
                <a:cs typeface="프리젠테이션 8 ExtraBold"/>
              </a:rPr>
              <a:t>잠깐의</a:t>
            </a:r>
            <a:r>
              <a:rPr dirty="0" spc="220" b="1">
                <a:latin typeface="프리젠테이션 8 ExtraBold"/>
                <a:cs typeface="프리젠테이션 8 ExtraBold"/>
              </a:rPr>
              <a:t> </a:t>
            </a:r>
            <a:r>
              <a:rPr dirty="0" spc="500" b="1">
                <a:latin typeface="프리젠테이션 8 ExtraBold"/>
                <a:cs typeface="프리젠테이션 8 ExtraBold"/>
              </a:rPr>
              <a:t>멈춤</a:t>
            </a:r>
          </a:p>
          <a:p>
            <a:pPr algn="ctr" marL="124460">
              <a:lnSpc>
                <a:spcPct val="100000"/>
              </a:lnSpc>
            </a:pPr>
            <a:r>
              <a:rPr dirty="0" spc="254"/>
              <a:t>AI</a:t>
            </a:r>
            <a:r>
              <a:rPr dirty="0" spc="254" b="1">
                <a:latin typeface="프리젠테이션 8 ExtraBold"/>
                <a:cs typeface="프리젠테이션 8 ExtraBold"/>
              </a:rPr>
              <a:t>의</a:t>
            </a:r>
            <a:r>
              <a:rPr dirty="0" spc="229" b="1">
                <a:latin typeface="프리젠테이션 8 ExtraBold"/>
                <a:cs typeface="프리젠테이션 8 ExtraBold"/>
              </a:rPr>
              <a:t> </a:t>
            </a:r>
            <a:r>
              <a:rPr dirty="0" spc="505" b="1">
                <a:latin typeface="프리젠테이션 8 ExtraBold"/>
                <a:cs typeface="프리젠테이션 8 ExtraBold"/>
              </a:rPr>
              <a:t>일시정지</a:t>
            </a:r>
          </a:p>
        </p:txBody>
      </p:sp>
      <p:sp>
        <p:nvSpPr>
          <p:cNvPr id="7" name="object 7" descr=""/>
          <p:cNvSpPr/>
          <p:nvPr/>
        </p:nvSpPr>
        <p:spPr>
          <a:xfrm>
            <a:off x="2592323" y="4205478"/>
            <a:ext cx="540385" cy="541020"/>
          </a:xfrm>
          <a:custGeom>
            <a:avLst/>
            <a:gdLst/>
            <a:ahLst/>
            <a:cxnLst/>
            <a:rect l="l" t="t" r="r" b="b"/>
            <a:pathLst>
              <a:path w="540385" h="541020">
                <a:moveTo>
                  <a:pt x="270129" y="0"/>
                </a:moveTo>
                <a:lnTo>
                  <a:pt x="221573" y="4358"/>
                </a:lnTo>
                <a:lnTo>
                  <a:pt x="175872" y="16923"/>
                </a:lnTo>
                <a:lnTo>
                  <a:pt x="133790" y="36931"/>
                </a:lnTo>
                <a:lnTo>
                  <a:pt x="96088" y="63619"/>
                </a:lnTo>
                <a:lnTo>
                  <a:pt x="63531" y="96222"/>
                </a:lnTo>
                <a:lnTo>
                  <a:pt x="36880" y="133976"/>
                </a:lnTo>
                <a:lnTo>
                  <a:pt x="16900" y="176118"/>
                </a:lnTo>
                <a:lnTo>
                  <a:pt x="4352" y="221884"/>
                </a:lnTo>
                <a:lnTo>
                  <a:pt x="0" y="270510"/>
                </a:lnTo>
                <a:lnTo>
                  <a:pt x="4352" y="319135"/>
                </a:lnTo>
                <a:lnTo>
                  <a:pt x="16900" y="364901"/>
                </a:lnTo>
                <a:lnTo>
                  <a:pt x="36880" y="407043"/>
                </a:lnTo>
                <a:lnTo>
                  <a:pt x="63531" y="444797"/>
                </a:lnTo>
                <a:lnTo>
                  <a:pt x="96088" y="477400"/>
                </a:lnTo>
                <a:lnTo>
                  <a:pt x="133790" y="504088"/>
                </a:lnTo>
                <a:lnTo>
                  <a:pt x="175872" y="524096"/>
                </a:lnTo>
                <a:lnTo>
                  <a:pt x="221573" y="536661"/>
                </a:lnTo>
                <a:lnTo>
                  <a:pt x="270129" y="541020"/>
                </a:lnTo>
                <a:lnTo>
                  <a:pt x="318684" y="536661"/>
                </a:lnTo>
                <a:lnTo>
                  <a:pt x="364385" y="524096"/>
                </a:lnTo>
                <a:lnTo>
                  <a:pt x="406467" y="504088"/>
                </a:lnTo>
                <a:lnTo>
                  <a:pt x="444169" y="477400"/>
                </a:lnTo>
                <a:lnTo>
                  <a:pt x="476726" y="444797"/>
                </a:lnTo>
                <a:lnTo>
                  <a:pt x="503377" y="407043"/>
                </a:lnTo>
                <a:lnTo>
                  <a:pt x="523357" y="364901"/>
                </a:lnTo>
                <a:lnTo>
                  <a:pt x="535905" y="319135"/>
                </a:lnTo>
                <a:lnTo>
                  <a:pt x="540258" y="270510"/>
                </a:lnTo>
                <a:lnTo>
                  <a:pt x="535905" y="221884"/>
                </a:lnTo>
                <a:lnTo>
                  <a:pt x="523357" y="176118"/>
                </a:lnTo>
                <a:lnTo>
                  <a:pt x="503377" y="133976"/>
                </a:lnTo>
                <a:lnTo>
                  <a:pt x="476726" y="96222"/>
                </a:lnTo>
                <a:lnTo>
                  <a:pt x="444169" y="63619"/>
                </a:lnTo>
                <a:lnTo>
                  <a:pt x="406467" y="36931"/>
                </a:lnTo>
                <a:lnTo>
                  <a:pt x="364385" y="16923"/>
                </a:lnTo>
                <a:lnTo>
                  <a:pt x="318684" y="4358"/>
                </a:lnTo>
                <a:lnTo>
                  <a:pt x="270129" y="0"/>
                </a:lnTo>
                <a:close/>
              </a:path>
            </a:pathLst>
          </a:custGeom>
          <a:solidFill>
            <a:srgbClr val="5278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1877927" y="4222280"/>
            <a:ext cx="1969135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>
              <a:lnSpc>
                <a:spcPts val="2840"/>
              </a:lnSpc>
              <a:spcBef>
                <a:spcPts val="1764"/>
              </a:spcBef>
            </a:pPr>
            <a:r>
              <a:rPr dirty="0" sz="2400" spc="-25" b="1">
                <a:solidFill>
                  <a:srgbClr val="FFFFFF"/>
                </a:solidFill>
                <a:latin typeface="함초롬바탕"/>
                <a:cs typeface="함초롬바탕"/>
              </a:rPr>
              <a:t>감시</a:t>
            </a:r>
            <a:endParaRPr sz="2400">
              <a:latin typeface="함초롬바탕"/>
              <a:cs typeface="함초롬바탕"/>
            </a:endParaRPr>
          </a:p>
          <a:p>
            <a:pPr algn="ctr">
              <a:lnSpc>
                <a:spcPts val="2840"/>
              </a:lnSpc>
            </a:pPr>
            <a:r>
              <a:rPr dirty="0" sz="2400" spc="-40" b="1">
                <a:solidFill>
                  <a:srgbClr val="FFFFFF"/>
                </a:solidFill>
                <a:latin typeface="함초롬바탕"/>
                <a:cs typeface="함초롬바탕"/>
              </a:rPr>
              <a:t>(Surveillance)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483858" y="4205478"/>
            <a:ext cx="4350385" cy="541020"/>
            <a:chOff x="6483858" y="4205478"/>
            <a:chExt cx="4350385" cy="541020"/>
          </a:xfrm>
        </p:grpSpPr>
        <p:sp>
          <p:nvSpPr>
            <p:cNvPr id="10" name="object 10" descr=""/>
            <p:cNvSpPr/>
            <p:nvPr/>
          </p:nvSpPr>
          <p:spPr>
            <a:xfrm>
              <a:off x="648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7C7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29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B667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049865" y="4222280"/>
            <a:ext cx="1412240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>
              <a:lnSpc>
                <a:spcPts val="2840"/>
              </a:lnSpc>
              <a:spcBef>
                <a:spcPts val="1764"/>
              </a:spcBef>
            </a:pPr>
            <a:r>
              <a:rPr dirty="0" sz="2400" spc="-120" b="1">
                <a:solidFill>
                  <a:srgbClr val="FFFFFF"/>
                </a:solidFill>
                <a:latin typeface="함초롬바탕"/>
                <a:cs typeface="함초롬바탕"/>
              </a:rPr>
              <a:t>온디바이스</a:t>
            </a:r>
            <a:endParaRPr sz="2400">
              <a:latin typeface="함초롬바탕"/>
              <a:cs typeface="함초롬바탕"/>
            </a:endParaRPr>
          </a:p>
          <a:p>
            <a:pPr algn="ctr">
              <a:lnSpc>
                <a:spcPts val="2840"/>
              </a:lnSpc>
            </a:pPr>
            <a:r>
              <a:rPr dirty="0" sz="2400" spc="-25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845540" y="4222280"/>
            <a:ext cx="1412240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4765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 marL="12700" marR="5080">
              <a:lnSpc>
                <a:spcPts val="2800"/>
              </a:lnSpc>
              <a:spcBef>
                <a:spcPts val="1925"/>
              </a:spcBef>
            </a:pPr>
            <a:r>
              <a:rPr dirty="0" sz="2400" spc="-160" b="1">
                <a:solidFill>
                  <a:srgbClr val="FFFFFF"/>
                </a:solidFill>
                <a:latin typeface="함초롬바탕"/>
                <a:cs typeface="함초롬바탕"/>
              </a:rPr>
              <a:t>지속가능성 </a:t>
            </a:r>
            <a:r>
              <a:rPr dirty="0" sz="2400" spc="-20" b="1">
                <a:solidFill>
                  <a:srgbClr val="FFFFFF"/>
                </a:solidFill>
                <a:latin typeface="함초롬바탕"/>
                <a:cs typeface="함초롬바탕"/>
              </a:rPr>
              <a:t>관련기술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1265" y="853440"/>
              <a:ext cx="9923526" cy="58338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151" y="3708653"/>
              <a:ext cx="1357883" cy="53720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655" y="3717137"/>
              <a:ext cx="1307280" cy="4869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5960" y="3708653"/>
              <a:ext cx="885443" cy="52349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74227" y="3717137"/>
              <a:ext cx="834833" cy="47266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844" y="2580894"/>
              <a:ext cx="1177289" cy="78638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789" y="2580894"/>
              <a:ext cx="610361" cy="78638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0808" y="2580894"/>
              <a:ext cx="1296923" cy="78638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844" y="3007614"/>
              <a:ext cx="2913125" cy="786383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83115" y="2653755"/>
            <a:ext cx="2480945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65"/>
              <a:t>Real-</a:t>
            </a:r>
            <a:r>
              <a:rPr dirty="0" sz="2800" spc="105"/>
              <a:t>time</a:t>
            </a:r>
            <a:endParaRPr sz="2800"/>
          </a:p>
          <a:p>
            <a:pPr marL="12700">
              <a:lnSpc>
                <a:spcPct val="100000"/>
              </a:lnSpc>
            </a:pPr>
            <a:r>
              <a:rPr dirty="0" sz="2800" spc="50"/>
              <a:t>AI</a:t>
            </a:r>
            <a:r>
              <a:rPr dirty="0" sz="2800" spc="60"/>
              <a:t> </a:t>
            </a:r>
            <a:r>
              <a:rPr dirty="0" sz="2800" spc="80"/>
              <a:t>Targeted</a:t>
            </a:r>
            <a:r>
              <a:rPr dirty="0" sz="2800" spc="25"/>
              <a:t> </a:t>
            </a:r>
            <a:r>
              <a:rPr dirty="0" sz="2800" spc="75"/>
              <a:t>AD</a:t>
            </a:r>
            <a:endParaRPr sz="2800"/>
          </a:p>
        </p:txBody>
      </p:sp>
      <p:grpSp>
        <p:nvGrpSpPr>
          <p:cNvPr id="14" name="object 1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08655" y="2080615"/>
              <a:ext cx="834565" cy="83513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8656" y="3660622"/>
              <a:ext cx="834565" cy="83514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08656" y="5320093"/>
              <a:ext cx="834565" cy="83513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38719" y="705326"/>
            <a:ext cx="4139565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0"/>
              <a:t>AI</a:t>
            </a:r>
            <a:r>
              <a:rPr dirty="0" spc="250"/>
              <a:t> </a:t>
            </a:r>
            <a:r>
              <a:rPr dirty="0" spc="525" b="1">
                <a:latin typeface="프리젠테이션 8 ExtraBold"/>
                <a:cs typeface="프리젠테이션 8 ExtraBold"/>
              </a:rPr>
              <a:t>혁신의</a:t>
            </a:r>
            <a:r>
              <a:rPr dirty="0" spc="215" b="1">
                <a:latin typeface="프리젠테이션 8 ExtraBold"/>
                <a:cs typeface="프리젠테이션 8 ExtraBold"/>
              </a:rPr>
              <a:t> </a:t>
            </a:r>
            <a:r>
              <a:rPr dirty="0" spc="525" b="1">
                <a:latin typeface="프리젠테이션 8 ExtraBold"/>
                <a:cs typeface="프리젠테이션 8 ExtraBold"/>
              </a:rPr>
              <a:t>도전</a:t>
            </a:r>
            <a:r>
              <a:rPr dirty="0" spc="220" b="1">
                <a:latin typeface="프리젠테이션 8 ExtraBold"/>
                <a:cs typeface="프리젠테이션 8 ExtraBold"/>
              </a:rPr>
              <a:t> </a:t>
            </a:r>
            <a:r>
              <a:rPr dirty="0" spc="500" b="1">
                <a:latin typeface="프리젠테이션 8 ExtraBold"/>
                <a:cs typeface="프리젠테이션 8 ExtraBold"/>
              </a:rPr>
              <a:t>과제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0"/>
            <a:ext cx="5995670" cy="7560309"/>
            <a:chOff x="0" y="0"/>
            <a:chExt cx="5995670" cy="7560309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488179" cy="7559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1545" y="2244090"/>
              <a:ext cx="483869" cy="4838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4113" y="3836670"/>
              <a:ext cx="483869" cy="48386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90972" y="5485638"/>
              <a:ext cx="483869" cy="48386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8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pc="75" b="1">
                <a:latin typeface="프리젠테이션 6 SemiBold"/>
                <a:cs typeface="프리젠테이션 6 SemiBold"/>
              </a:rPr>
              <a:t>AI</a:t>
            </a:r>
            <a:r>
              <a:rPr dirty="0" spc="145" b="1">
                <a:latin typeface="프리젠테이션 6 SemiBold"/>
                <a:cs typeface="프리젠테이션 6 SemiBold"/>
              </a:rPr>
              <a:t> </a:t>
            </a:r>
            <a:r>
              <a:rPr dirty="0" spc="295"/>
              <a:t>윤리</a:t>
            </a:r>
            <a:r>
              <a:rPr dirty="0" spc="145"/>
              <a:t> </a:t>
            </a:r>
            <a:r>
              <a:rPr dirty="0" spc="295"/>
              <a:t>및</a:t>
            </a:r>
            <a:r>
              <a:rPr dirty="0" spc="135"/>
              <a:t> </a:t>
            </a:r>
            <a:r>
              <a:rPr dirty="0" spc="285"/>
              <a:t>프라이버시</a:t>
            </a:r>
          </a:p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dirty="0" sz="2000" spc="-85" b="1">
                <a:latin typeface="함초롬바탕"/>
                <a:cs typeface="함초롬바탕"/>
              </a:rPr>
              <a:t>AI</a:t>
            </a:r>
            <a:r>
              <a:rPr dirty="0" sz="2000" spc="-80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기술</a:t>
            </a:r>
            <a:r>
              <a:rPr dirty="0" sz="2000" spc="-65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발전과</a:t>
            </a:r>
            <a:r>
              <a:rPr dirty="0" sz="2000" spc="-65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함께</a:t>
            </a:r>
            <a:r>
              <a:rPr dirty="0" sz="2000" spc="-60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윤리적</a:t>
            </a:r>
            <a:r>
              <a:rPr dirty="0" sz="2000" spc="-60" b="1">
                <a:latin typeface="함초롬바탕"/>
                <a:cs typeface="함초롬바탕"/>
              </a:rPr>
              <a:t> </a:t>
            </a:r>
            <a:r>
              <a:rPr dirty="0" sz="2000" spc="-25" b="1">
                <a:latin typeface="함초롬바탕"/>
                <a:cs typeface="함초롬바탕"/>
              </a:rPr>
              <a:t>책임,</a:t>
            </a:r>
            <a:endParaRPr sz="20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dirty="0" sz="2000" spc="-145" b="1">
                <a:latin typeface="함초롬바탕"/>
                <a:cs typeface="함초롬바탕"/>
              </a:rPr>
              <a:t>데이터</a:t>
            </a:r>
            <a:r>
              <a:rPr dirty="0" sz="2000" spc="-55" b="1">
                <a:latin typeface="함초롬바탕"/>
                <a:cs typeface="함초롬바탕"/>
              </a:rPr>
              <a:t> </a:t>
            </a:r>
            <a:r>
              <a:rPr dirty="0" sz="2000" spc="-140" b="1">
                <a:latin typeface="함초롬바탕"/>
                <a:cs typeface="함초롬바탕"/>
              </a:rPr>
              <a:t>프라이버시가</a:t>
            </a:r>
            <a:r>
              <a:rPr dirty="0" sz="2000" spc="-45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중요한</a:t>
            </a:r>
            <a:r>
              <a:rPr dirty="0" sz="2000" spc="-50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주제로</a:t>
            </a:r>
            <a:r>
              <a:rPr dirty="0" sz="2000" spc="-50" b="1">
                <a:latin typeface="함초롬바탕"/>
                <a:cs typeface="함초롬바탕"/>
              </a:rPr>
              <a:t> </a:t>
            </a:r>
            <a:r>
              <a:rPr dirty="0" sz="2000" spc="-25" b="1">
                <a:latin typeface="함초롬바탕"/>
                <a:cs typeface="함초롬바탕"/>
              </a:rPr>
              <a:t>화두</a:t>
            </a:r>
            <a:endParaRPr sz="20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pc="295"/>
              <a:t>보안</a:t>
            </a:r>
            <a:r>
              <a:rPr dirty="0" spc="140"/>
              <a:t> </a:t>
            </a:r>
            <a:r>
              <a:rPr dirty="0" spc="295"/>
              <a:t>및</a:t>
            </a:r>
            <a:r>
              <a:rPr dirty="0" spc="145"/>
              <a:t> </a:t>
            </a:r>
            <a:r>
              <a:rPr dirty="0" spc="270"/>
              <a:t>안전</a:t>
            </a:r>
          </a:p>
          <a:p>
            <a:pPr marL="12700" marR="1471295">
              <a:lnSpc>
                <a:spcPct val="100000"/>
              </a:lnSpc>
              <a:spcBef>
                <a:spcPts val="765"/>
              </a:spcBef>
            </a:pPr>
            <a:r>
              <a:rPr dirty="0" sz="2000" spc="-85" b="1">
                <a:latin typeface="함초롬바탕"/>
                <a:cs typeface="함초롬바탕"/>
              </a:rPr>
              <a:t>AI</a:t>
            </a:r>
            <a:r>
              <a:rPr dirty="0" sz="2000" spc="-75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시스템의</a:t>
            </a:r>
            <a:r>
              <a:rPr dirty="0" sz="2000" spc="-50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보안</a:t>
            </a:r>
            <a:r>
              <a:rPr dirty="0" sz="2000" spc="-60" b="1">
                <a:latin typeface="함초롬바탕"/>
                <a:cs typeface="함초롬바탕"/>
              </a:rPr>
              <a:t> </a:t>
            </a:r>
            <a:r>
              <a:rPr dirty="0" sz="2000" spc="-125" b="1">
                <a:latin typeface="함초롬바탕"/>
                <a:cs typeface="함초롬바탕"/>
              </a:rPr>
              <a:t>취약점,</a:t>
            </a:r>
            <a:r>
              <a:rPr dirty="0" sz="2000" spc="-60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데이터</a:t>
            </a:r>
            <a:r>
              <a:rPr dirty="0" sz="2000" spc="-55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유출</a:t>
            </a:r>
            <a:r>
              <a:rPr dirty="0" sz="2000" spc="-65" b="1">
                <a:latin typeface="함초롬바탕"/>
                <a:cs typeface="함초롬바탕"/>
              </a:rPr>
              <a:t> </a:t>
            </a:r>
            <a:r>
              <a:rPr dirty="0" sz="2000" spc="-45" b="1">
                <a:latin typeface="함초롬바탕"/>
                <a:cs typeface="함초롬바탕"/>
              </a:rPr>
              <a:t>위험, </a:t>
            </a:r>
            <a:r>
              <a:rPr dirty="0" sz="2000" spc="-145" b="1">
                <a:latin typeface="함초롬바탕"/>
                <a:cs typeface="함초롬바탕"/>
              </a:rPr>
              <a:t>사이버</a:t>
            </a:r>
            <a:r>
              <a:rPr dirty="0" sz="2000" spc="-60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공격</a:t>
            </a:r>
            <a:r>
              <a:rPr dirty="0" sz="2000" spc="-65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등에</a:t>
            </a:r>
            <a:r>
              <a:rPr dirty="0" sz="2000" spc="-70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대한</a:t>
            </a:r>
            <a:r>
              <a:rPr dirty="0" sz="2000" spc="-65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대비가</a:t>
            </a:r>
            <a:r>
              <a:rPr dirty="0" sz="2000" spc="-55" b="1">
                <a:latin typeface="함초롬바탕"/>
                <a:cs typeface="함초롬바탕"/>
              </a:rPr>
              <a:t> </a:t>
            </a:r>
            <a:r>
              <a:rPr dirty="0" sz="2000" spc="-25" b="1">
                <a:latin typeface="함초롬바탕"/>
                <a:cs typeface="함초롬바탕"/>
              </a:rPr>
              <a:t>필요</a:t>
            </a:r>
            <a:endParaRPr sz="2000">
              <a:latin typeface="함초롬바탕"/>
              <a:cs typeface="함초롬바탕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285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dirty="0" spc="114" b="1">
                <a:latin typeface="프리젠테이션 6 SemiBold"/>
                <a:cs typeface="프리젠테이션 6 SemiBold"/>
              </a:rPr>
              <a:t>Personalization</a:t>
            </a:r>
            <a:r>
              <a:rPr dirty="0" spc="165" b="1">
                <a:latin typeface="프리젠테이션 6 SemiBold"/>
                <a:cs typeface="프리젠테이션 6 SemiBold"/>
              </a:rPr>
              <a:t> </a:t>
            </a:r>
            <a:r>
              <a:rPr dirty="0" spc="110" b="1">
                <a:latin typeface="프리젠테이션 6 SemiBold"/>
                <a:cs typeface="프리젠테이션 6 SemiBold"/>
              </a:rPr>
              <a:t>vs.</a:t>
            </a:r>
            <a:r>
              <a:rPr dirty="0" spc="165" b="1">
                <a:latin typeface="프리젠테이션 6 SemiBold"/>
                <a:cs typeface="프리젠테이션 6 SemiBold"/>
              </a:rPr>
              <a:t> </a:t>
            </a:r>
            <a:r>
              <a:rPr dirty="0" spc="114" b="1">
                <a:latin typeface="프리젠테이션 6 SemiBold"/>
                <a:cs typeface="프리젠테이션 6 SemiBold"/>
              </a:rPr>
              <a:t>Surveillance</a:t>
            </a: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2000" spc="-145" b="1">
                <a:latin typeface="함초롬바탕"/>
                <a:cs typeface="함초롬바탕"/>
              </a:rPr>
              <a:t>개인</a:t>
            </a:r>
            <a:r>
              <a:rPr dirty="0" sz="2000" spc="-60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맞춤화</a:t>
            </a:r>
            <a:r>
              <a:rPr dirty="0" sz="2000" spc="-50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서비스는</a:t>
            </a:r>
            <a:r>
              <a:rPr dirty="0" sz="2000" spc="-45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편리함을</a:t>
            </a:r>
            <a:r>
              <a:rPr dirty="0" sz="2000" spc="-45" b="1">
                <a:latin typeface="함초롬바탕"/>
                <a:cs typeface="함초롬바탕"/>
              </a:rPr>
              <a:t> </a:t>
            </a:r>
            <a:r>
              <a:rPr dirty="0" sz="2000" spc="-10" b="1">
                <a:latin typeface="함초롬바탕"/>
                <a:cs typeface="함초롬바탕"/>
              </a:rPr>
              <a:t>제공하지만,</a:t>
            </a:r>
            <a:endParaRPr sz="2000">
              <a:latin typeface="함초롬바탕"/>
              <a:cs typeface="함초롬바탕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-145" b="1">
                <a:latin typeface="함초롬바탕"/>
                <a:cs typeface="함초롬바탕"/>
              </a:rPr>
              <a:t>과도한</a:t>
            </a:r>
            <a:r>
              <a:rPr dirty="0" sz="2000" spc="-55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개인</a:t>
            </a:r>
            <a:r>
              <a:rPr dirty="0" sz="2000" spc="-60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정보</a:t>
            </a:r>
            <a:r>
              <a:rPr dirty="0" sz="2000" spc="-70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수집으로</a:t>
            </a:r>
            <a:r>
              <a:rPr dirty="0" sz="2000" spc="-50" b="1">
                <a:latin typeface="함초롬바탕"/>
                <a:cs typeface="함초롬바탕"/>
              </a:rPr>
              <a:t> </a:t>
            </a:r>
            <a:r>
              <a:rPr dirty="0" sz="2000" spc="-140" b="1">
                <a:latin typeface="함초롬바탕"/>
                <a:cs typeface="함초롬바탕"/>
              </a:rPr>
              <a:t>사용자들이</a:t>
            </a:r>
            <a:r>
              <a:rPr dirty="0" sz="2000" spc="-50" b="1">
                <a:latin typeface="함초롬바탕"/>
                <a:cs typeface="함초롬바탕"/>
              </a:rPr>
              <a:t> </a:t>
            </a:r>
            <a:r>
              <a:rPr dirty="0" sz="2000" spc="-140" b="1">
                <a:latin typeface="함초롬바탕"/>
                <a:cs typeface="함초롬바탕"/>
              </a:rPr>
              <a:t>감시당하고</a:t>
            </a:r>
            <a:r>
              <a:rPr dirty="0" sz="2000" spc="-45" b="1">
                <a:latin typeface="함초롬바탕"/>
                <a:cs typeface="함초롬바탕"/>
              </a:rPr>
              <a:t> </a:t>
            </a:r>
            <a:r>
              <a:rPr dirty="0" sz="2000" spc="-35" b="1">
                <a:latin typeface="함초롬바탕"/>
                <a:cs typeface="함초롬바탕"/>
              </a:rPr>
              <a:t>있다는 </a:t>
            </a:r>
            <a:r>
              <a:rPr dirty="0" sz="2000" spc="-145" b="1">
                <a:latin typeface="함초롬바탕"/>
                <a:cs typeface="함초롬바탕"/>
              </a:rPr>
              <a:t>느낌을</a:t>
            </a:r>
            <a:r>
              <a:rPr dirty="0" sz="2000" spc="-65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받을</a:t>
            </a:r>
            <a:r>
              <a:rPr dirty="0" sz="2000" spc="-65" b="1">
                <a:latin typeface="함초롬바탕"/>
                <a:cs typeface="함초롬바탕"/>
              </a:rPr>
              <a:t> </a:t>
            </a:r>
            <a:r>
              <a:rPr dirty="0" sz="2000" spc="-145" b="1">
                <a:latin typeface="함초롬바탕"/>
                <a:cs typeface="함초롬바탕"/>
              </a:rPr>
              <a:t>수</a:t>
            </a:r>
            <a:r>
              <a:rPr dirty="0" sz="2000" spc="-80" b="1">
                <a:latin typeface="함초롬바탕"/>
                <a:cs typeface="함초롬바탕"/>
              </a:rPr>
              <a:t> </a:t>
            </a:r>
            <a:r>
              <a:rPr dirty="0" sz="2000" spc="-25" b="1">
                <a:latin typeface="함초롬바탕"/>
                <a:cs typeface="함초롬바탕"/>
              </a:rPr>
              <a:t>있음</a:t>
            </a:r>
            <a:endParaRPr sz="2000">
              <a:latin typeface="함초롬바탕"/>
              <a:cs typeface="함초롬바탕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4" name="object 1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9472" y="0"/>
              <a:ext cx="8095487" cy="755980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94688"/>
              <a:ext cx="13440156" cy="586511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81689" y="723201"/>
              <a:ext cx="2249637" cy="4726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6856" y="769455"/>
              <a:ext cx="439214" cy="36644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544574"/>
              <a:ext cx="13440156" cy="601522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80554" rIns="0" bIns="0" rtlCol="0" vert="horz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dirty="0" sz="2800" spc="310" b="1">
                <a:latin typeface="프리젠테이션 8 ExtraBold"/>
                <a:cs typeface="프리젠테이션 8 ExtraBold"/>
              </a:rPr>
              <a:t>지속가능성</a:t>
            </a:r>
            <a:r>
              <a:rPr dirty="0" sz="2800" spc="55" b="1">
                <a:latin typeface="프리젠테이션 8 ExtraBold"/>
                <a:cs typeface="프리젠테이션 8 ExtraBold"/>
              </a:rPr>
              <a:t> </a:t>
            </a:r>
            <a:r>
              <a:rPr dirty="0" sz="2800" spc="295" b="1">
                <a:latin typeface="프리젠테이션 8 ExtraBold"/>
                <a:cs typeface="프리젠테이션 8 ExtraBold"/>
              </a:rPr>
              <a:t>관련기술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143506"/>
            <a:ext cx="13440155" cy="541629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10152" y="1569312"/>
            <a:ext cx="39077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캐나다의</a:t>
            </a:r>
            <a:r>
              <a:rPr dirty="0" sz="2400" spc="-2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130" b="1">
                <a:solidFill>
                  <a:srgbClr val="FFFFFF"/>
                </a:solidFill>
                <a:latin typeface="함초롬바탕"/>
                <a:cs typeface="함초롬바탕"/>
              </a:rPr>
              <a:t>LowCarbon</a:t>
            </a:r>
            <a:r>
              <a:rPr dirty="0" sz="2400" spc="-1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0" b="1">
                <a:solidFill>
                  <a:srgbClr val="FFFFFF"/>
                </a:solidFill>
                <a:latin typeface="함초롬바탕"/>
                <a:cs typeface="함초롬바탕"/>
              </a:rPr>
              <a:t>탄소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100" b="1">
                <a:solidFill>
                  <a:srgbClr val="FFFFFF"/>
                </a:solidFill>
                <a:latin typeface="함초롬바탕"/>
                <a:cs typeface="함초롬바탕"/>
              </a:rPr>
              <a:t>절감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27" y="2065782"/>
              <a:ext cx="3816095" cy="253593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419" y="2065782"/>
              <a:ext cx="881989" cy="121386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7844" y="2065782"/>
              <a:ext cx="3816857" cy="25359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7122" y="2065782"/>
              <a:ext cx="3701033" cy="253593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08746" y="4565256"/>
            <a:ext cx="2550160" cy="1113155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400" spc="14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Farady</a:t>
            </a:r>
            <a:r>
              <a:rPr dirty="0" sz="2400" spc="18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2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Reactor</a:t>
            </a:r>
            <a:endParaRPr sz="2400">
              <a:latin typeface="프리젠테이션 6 SemiBold"/>
              <a:cs typeface="프리젠테이션 6 SemiBold"/>
            </a:endParaRPr>
          </a:p>
          <a:p>
            <a:pPr marL="121285" marR="5715" indent="-101600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14351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폐수를</a:t>
            </a:r>
            <a:r>
              <a:rPr dirty="0" sz="1600" spc="-10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포함한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다양한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수원을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화학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물질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없이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정화하는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40" b="1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6366" y="5896244"/>
            <a:ext cx="321881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원치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않는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미생물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및</a:t>
            </a:r>
            <a:r>
              <a:rPr dirty="0" sz="16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유기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오염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물질과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같은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오염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물질을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분해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50"/>
              <a:t>CES</a:t>
            </a:r>
            <a:r>
              <a:rPr dirty="0" sz="2800" spc="35"/>
              <a:t> </a:t>
            </a:r>
            <a:r>
              <a:rPr dirty="0" sz="2800" spc="120"/>
              <a:t>2025</a:t>
            </a:r>
            <a:r>
              <a:rPr dirty="0" sz="2800" spc="55"/>
              <a:t> </a:t>
            </a:r>
            <a:r>
              <a:rPr dirty="0" sz="2800" spc="295" b="1">
                <a:latin typeface="프리젠테이션 8 ExtraBold"/>
                <a:cs typeface="프리젠테이션 8 ExtraBold"/>
              </a:rPr>
              <a:t>혁신상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19447" y="1178407"/>
            <a:ext cx="4047490" cy="439420"/>
            <a:chOff x="619447" y="1178407"/>
            <a:chExt cx="4047490" cy="43942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447" y="1179322"/>
              <a:ext cx="1981287" cy="43799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67684" y="1362202"/>
              <a:ext cx="155436" cy="4754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6482" y="1178407"/>
              <a:ext cx="1610246" cy="438912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4865961" y="4565256"/>
            <a:ext cx="3809365" cy="869315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4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High</a:t>
            </a:r>
            <a:r>
              <a:rPr dirty="0" sz="2400" spc="16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14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Impact</a:t>
            </a:r>
            <a:r>
              <a:rPr dirty="0" sz="2400" spc="16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8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Biofilter(HIB)</a:t>
            </a:r>
            <a:endParaRPr sz="2400">
              <a:latin typeface="프리젠테이션 6 SemiBold"/>
              <a:cs typeface="프리젠테이션 6 SemiBold"/>
            </a:endParaRPr>
          </a:p>
          <a:p>
            <a:pPr marL="142875" indent="-12382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14351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대규모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산업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오염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배출물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필터링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시스템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873580" y="5652404"/>
            <a:ext cx="240347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40" b="1">
                <a:solidFill>
                  <a:srgbClr val="FFFFFF"/>
                </a:solidFill>
                <a:latin typeface="함초롬바탕"/>
                <a:cs typeface="함초롬바탕"/>
              </a:rPr>
              <a:t>SOx,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60" b="1">
                <a:solidFill>
                  <a:srgbClr val="FFFFFF"/>
                </a:solidFill>
                <a:latin typeface="함초롬바탕"/>
                <a:cs typeface="함초롬바탕"/>
              </a:rPr>
              <a:t>CO,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함초롬바탕"/>
                <a:cs typeface="함초롬바탕"/>
              </a:rPr>
              <a:t>CO₂,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함초롬바탕"/>
                <a:cs typeface="함초롬바탕"/>
              </a:rPr>
              <a:t>NOx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함초롬바탕"/>
                <a:cs typeface="함초롬바탕"/>
              </a:rPr>
              <a:t>및 </a:t>
            </a:r>
            <a:r>
              <a:rPr dirty="0" sz="1600" b="1">
                <a:solidFill>
                  <a:srgbClr val="FFFFFF"/>
                </a:solidFill>
                <a:latin typeface="함초롬바탕"/>
                <a:cs typeface="함초롬바탕"/>
              </a:rPr>
              <a:t>미세입자(2.5~10μm)</a:t>
            </a: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함초롬바탕"/>
                <a:cs typeface="함초롬바탕"/>
              </a:rPr>
              <a:t>처리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8964441" y="4565256"/>
            <a:ext cx="3961765" cy="869315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400" spc="114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Desalinno</a:t>
            </a:r>
            <a:r>
              <a:rPr dirty="0" sz="2400" spc="15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0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100A</a:t>
            </a:r>
            <a:endParaRPr sz="2400">
              <a:latin typeface="프리젠테이션 6 SemiBold"/>
              <a:cs typeface="프리젠테이션 6 SemiBold"/>
            </a:endParaRPr>
          </a:p>
          <a:p>
            <a:pPr marL="142875" indent="-123825">
              <a:lnSpc>
                <a:spcPct val="100000"/>
              </a:lnSpc>
              <a:spcBef>
                <a:spcPts val="740"/>
              </a:spcBef>
              <a:buFont typeface="Arial"/>
              <a:buChar char="•"/>
              <a:tabLst>
                <a:tab pos="14351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이온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오염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물질을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제거하는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음용수를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정화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장치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972060" y="5652404"/>
            <a:ext cx="310324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운반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가능,</a:t>
            </a:r>
            <a:r>
              <a:rPr dirty="0" sz="16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비싼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필터를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교체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함초롬바탕"/>
                <a:cs typeface="함초롬바탕"/>
              </a:rPr>
              <a:t>불필요, </a:t>
            </a:r>
            <a:r>
              <a:rPr dirty="0" sz="1600" spc="70" b="1">
                <a:solidFill>
                  <a:srgbClr val="FFFFFF"/>
                </a:solidFill>
                <a:latin typeface="함초롬바탕"/>
                <a:cs typeface="함초롬바탕"/>
              </a:rPr>
              <a:t>200~300W의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낮은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전력으로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작동</a:t>
            </a:r>
            <a:endParaRPr sz="1600">
              <a:latin typeface="함초롬바탕"/>
              <a:cs typeface="함초롬바탕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419" y="2065782"/>
              <a:ext cx="3842003" cy="253593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7844" y="2077212"/>
              <a:ext cx="3816857" cy="2535935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708746" y="4705411"/>
            <a:ext cx="3655695" cy="115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12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Therapeutic</a:t>
            </a:r>
            <a:r>
              <a:rPr dirty="0" sz="2400" spc="16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0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Spa</a:t>
            </a:r>
            <a:r>
              <a:rPr dirty="0" sz="2400" spc="16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0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Bed </a:t>
            </a:r>
            <a:r>
              <a:rPr dirty="0" sz="2400" spc="1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with</a:t>
            </a:r>
            <a:r>
              <a:rPr dirty="0" sz="2400" spc="14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7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r>
              <a:rPr dirty="0" sz="2400" spc="14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2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Health</a:t>
            </a:r>
            <a:r>
              <a:rPr dirty="0" sz="2400" spc="1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Concierge</a:t>
            </a:r>
            <a:endParaRPr sz="2400">
              <a:latin typeface="프리젠테이션 6 SemiBold"/>
              <a:cs typeface="프리젠테이션 6 SemiBold"/>
            </a:endParaRPr>
          </a:p>
          <a:p>
            <a:pPr marL="142875" indent="-12382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14351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온열과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마사지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기능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16366" y="6077608"/>
            <a:ext cx="269748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저주파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패드를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부착하면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근육과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신경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이완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가능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16366" y="6809127"/>
            <a:ext cx="37693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플랫폼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연결을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통해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맞춤형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의료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서비스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제공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50"/>
              <a:t>CES</a:t>
            </a:r>
            <a:r>
              <a:rPr dirty="0" sz="2800" spc="35"/>
              <a:t> </a:t>
            </a:r>
            <a:r>
              <a:rPr dirty="0" sz="2800" spc="120"/>
              <a:t>2025</a:t>
            </a:r>
            <a:r>
              <a:rPr dirty="0" sz="2800" spc="55"/>
              <a:t> </a:t>
            </a:r>
            <a:r>
              <a:rPr dirty="0" sz="2800" spc="295" b="1">
                <a:latin typeface="프리젠테이션 8 ExtraBold"/>
                <a:cs typeface="프리젠테이션 8 ExtraBold"/>
              </a:rPr>
              <a:t>혁신상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45058" y="1174750"/>
            <a:ext cx="4504690" cy="434340"/>
            <a:chOff x="645058" y="1174750"/>
            <a:chExt cx="4504690" cy="434340"/>
          </a:xfrm>
        </p:grpSpPr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058" y="1179322"/>
              <a:ext cx="1151826" cy="42976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42737" y="1174750"/>
              <a:ext cx="799942" cy="43433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74364" y="1362202"/>
              <a:ext cx="155436" cy="4754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82060" y="1179322"/>
              <a:ext cx="1967636" cy="425196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4865961" y="4705411"/>
            <a:ext cx="28035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Electric</a:t>
            </a:r>
            <a:r>
              <a:rPr dirty="0" sz="2400" spc="1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Salt</a:t>
            </a:r>
            <a:r>
              <a:rPr dirty="0" sz="2400" spc="1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0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Spoon</a:t>
            </a:r>
            <a:endParaRPr sz="2400">
              <a:latin typeface="프리젠테이션 6 SemiBold"/>
              <a:cs typeface="프리젠테이션 6 SemiBold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873580" y="5589929"/>
            <a:ext cx="359854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자극을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통한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저염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음식의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짠맛과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감칠맛을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강화하는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20" b="1">
                <a:solidFill>
                  <a:srgbClr val="FFFFFF"/>
                </a:solidFill>
                <a:latin typeface="함초롬바탕"/>
                <a:cs typeface="함초롬바탕"/>
              </a:rPr>
              <a:t>테이블웨어형</a:t>
            </a:r>
            <a:r>
              <a:rPr dirty="0" sz="16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55" b="1">
                <a:solidFill>
                  <a:srgbClr val="FFFFFF"/>
                </a:solidFill>
                <a:latin typeface="함초롬바탕"/>
                <a:cs typeface="함초롬바탕"/>
              </a:rPr>
              <a:t>디바이스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040641" y="4705411"/>
            <a:ext cx="2990215" cy="11544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7940">
              <a:lnSpc>
                <a:spcPct val="100000"/>
              </a:lnSpc>
              <a:spcBef>
                <a:spcPts val="100"/>
              </a:spcBef>
            </a:pPr>
            <a:r>
              <a:rPr dirty="0" sz="2400" spc="16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eufy</a:t>
            </a:r>
            <a:r>
              <a:rPr dirty="0" sz="24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3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Wearable Breast</a:t>
            </a:r>
            <a:r>
              <a:rPr dirty="0" sz="2400" spc="1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Pump</a:t>
            </a:r>
            <a:r>
              <a:rPr dirty="0" sz="2400" spc="17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11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S1</a:t>
            </a:r>
            <a:r>
              <a:rPr dirty="0" sz="2400" spc="16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9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Pro</a:t>
            </a:r>
            <a:endParaRPr sz="2400">
              <a:latin typeface="프리젠테이션 6 SemiBold"/>
              <a:cs typeface="프리젠테이션 6 SemiBold"/>
            </a:endParaRPr>
          </a:p>
          <a:p>
            <a:pPr marL="142875" indent="-123825">
              <a:lnSpc>
                <a:spcPct val="100000"/>
              </a:lnSpc>
              <a:spcBef>
                <a:spcPts val="1205"/>
              </a:spcBef>
              <a:buFont typeface="Arial"/>
              <a:buChar char="•"/>
              <a:tabLst>
                <a:tab pos="14351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가열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기능을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통한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모유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흐름을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촉진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048260" y="6077609"/>
            <a:ext cx="311658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유축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효율을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높이는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웨어러블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유축기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048260" y="6565289"/>
            <a:ext cx="33058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핸즈프리</a:t>
            </a:r>
            <a:r>
              <a:rPr dirty="0" sz="1600" spc="-10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솔루션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90" b="1">
                <a:solidFill>
                  <a:srgbClr val="FFFFFF"/>
                </a:solidFill>
                <a:latin typeface="함초롬바탕"/>
                <a:cs typeface="함초롬바탕"/>
              </a:rPr>
              <a:t>/</a:t>
            </a:r>
            <a:r>
              <a:rPr dirty="0" sz="16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스마트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앱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연동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가능</a:t>
            </a:r>
            <a:endParaRPr sz="1600">
              <a:latin typeface="함초롬바탕"/>
              <a:cs typeface="함초롬바탕"/>
            </a:endParaRPr>
          </a:p>
        </p:txBody>
      </p:sp>
      <p:grpSp>
        <p:nvGrpSpPr>
          <p:cNvPr id="19" name="object 19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7121" y="2090928"/>
              <a:ext cx="3809237" cy="25209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1990" y="2036064"/>
              <a:ext cx="3853433" cy="256565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7844" y="2036064"/>
              <a:ext cx="3797807" cy="252831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4931" y="2036064"/>
              <a:ext cx="3797806" cy="252831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990" y="2053590"/>
              <a:ext cx="881989" cy="121462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08746" y="4491661"/>
            <a:ext cx="3305810" cy="1235710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2400" spc="10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Bio</a:t>
            </a:r>
            <a:r>
              <a:rPr dirty="0" sz="2400" spc="16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400" spc="8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Leg</a:t>
            </a:r>
            <a:endParaRPr sz="2400">
              <a:latin typeface="프리젠테이션 6 SemiBold"/>
              <a:cs typeface="프리젠테이션 6 SemiBold"/>
            </a:endParaRPr>
          </a:p>
          <a:p>
            <a:pPr marL="121285" marR="5080" indent="-101600">
              <a:lnSpc>
                <a:spcPct val="100000"/>
              </a:lnSpc>
              <a:spcBef>
                <a:spcPts val="1125"/>
              </a:spcBef>
              <a:buFont typeface="Arial"/>
              <a:buChar char="•"/>
              <a:tabLst>
                <a:tab pos="14351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사용자의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이동성을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20" b="1">
                <a:solidFill>
                  <a:srgbClr val="FFFFFF"/>
                </a:solidFill>
                <a:latin typeface="함초롬바탕"/>
                <a:cs typeface="함초롬바탕"/>
              </a:rPr>
              <a:t>향상시키는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무릎</a:t>
            </a: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함초롬바탕"/>
                <a:cs typeface="함초롬바탕"/>
              </a:rPr>
              <a:t>위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절단자를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로봇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35" b="1">
                <a:solidFill>
                  <a:srgbClr val="FFFFFF"/>
                </a:solidFill>
                <a:latin typeface="함초롬바탕"/>
                <a:cs typeface="함초롬바탕"/>
              </a:rPr>
              <a:t>의족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16366" y="5945369"/>
            <a:ext cx="376936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모터와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여러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센서를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사용해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동력을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제공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6366" y="6433049"/>
            <a:ext cx="330009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불편함을</a:t>
            </a:r>
            <a:r>
              <a:rPr dirty="0" sz="1600" spc="-10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줄이고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부드러운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움직임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지원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50"/>
              <a:t>CES</a:t>
            </a:r>
            <a:r>
              <a:rPr dirty="0" sz="2800" spc="35"/>
              <a:t> </a:t>
            </a:r>
            <a:r>
              <a:rPr dirty="0" sz="2800" spc="120"/>
              <a:t>2025</a:t>
            </a:r>
            <a:r>
              <a:rPr dirty="0" sz="2800" spc="55"/>
              <a:t> </a:t>
            </a:r>
            <a:r>
              <a:rPr dirty="0" sz="2800" spc="295" b="1">
                <a:latin typeface="프리젠테이션 8 ExtraBold"/>
                <a:cs typeface="프리젠테이션 8 ExtraBold"/>
              </a:rPr>
              <a:t>혁신상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618076" y="1179322"/>
            <a:ext cx="2796540" cy="438150"/>
            <a:chOff x="618076" y="1179322"/>
            <a:chExt cx="2796540" cy="438150"/>
          </a:xfrm>
        </p:grpSpPr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076" y="1179322"/>
              <a:ext cx="1167305" cy="43799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2338" y="1362202"/>
              <a:ext cx="155442" cy="475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38393" y="1179322"/>
              <a:ext cx="1176065" cy="437997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4865961" y="4491661"/>
            <a:ext cx="3910329" cy="991869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2400" spc="4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BLING</a:t>
            </a:r>
            <a:endParaRPr sz="2400">
              <a:latin typeface="프리젠테이션 6 SemiBold"/>
              <a:cs typeface="프리젠테이션 6 SemiBold"/>
            </a:endParaRPr>
          </a:p>
          <a:p>
            <a:pPr marL="142875" indent="-123825">
              <a:lnSpc>
                <a:spcPct val="100000"/>
              </a:lnSpc>
              <a:spcBef>
                <a:spcPts val="1125"/>
              </a:spcBef>
              <a:buFont typeface="Arial"/>
              <a:buChar char="•"/>
              <a:tabLst>
                <a:tab pos="14351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언어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장애인의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음성과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수화를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20" b="1">
                <a:solidFill>
                  <a:srgbClr val="FFFFFF"/>
                </a:solidFill>
                <a:latin typeface="함초롬바탕"/>
                <a:cs typeface="함초롬바탕"/>
              </a:rPr>
              <a:t>실시간으로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변환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873580" y="5701529"/>
            <a:ext cx="39027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5255" indent="-12318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소통과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말하기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연습을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지원하는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웨어러블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장치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873580" y="6189209"/>
            <a:ext cx="358584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스피커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출력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및</a:t>
            </a:r>
            <a:r>
              <a:rPr dirty="0" sz="16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프로젝터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표시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기능을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통해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효율적인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실시간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의사소통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가능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9063127" y="4491659"/>
            <a:ext cx="3911600" cy="1235710"/>
          </a:xfrm>
          <a:prstGeom prst="rect">
            <a:avLst/>
          </a:prstGeom>
        </p:spPr>
        <p:txBody>
          <a:bodyPr wrap="square" lIns="0" tIns="226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dirty="0" sz="2400" spc="14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Seekr</a:t>
            </a:r>
            <a:endParaRPr sz="2400">
              <a:latin typeface="프리젠테이션 6 SemiBold"/>
              <a:cs typeface="프리젠테이션 6 SemiBold"/>
            </a:endParaRPr>
          </a:p>
          <a:p>
            <a:pPr marL="121285" marR="5080" indent="-101600">
              <a:lnSpc>
                <a:spcPct val="100000"/>
              </a:lnSpc>
              <a:spcBef>
                <a:spcPts val="1125"/>
              </a:spcBef>
              <a:buFont typeface="Arial"/>
              <a:buChar char="•"/>
              <a:tabLst>
                <a:tab pos="14351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시각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데이터를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수집하고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음성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정보를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함초롬바탕"/>
                <a:cs typeface="함초롬바탕"/>
              </a:rPr>
              <a:t>제공하는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소형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AI기반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웨어러블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함초롬바탕"/>
                <a:cs typeface="함초롬바탕"/>
              </a:rPr>
              <a:t>디바이스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070747" y="5945370"/>
            <a:ext cx="272605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3664" marR="5080" indent="-101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5890" algn="l"/>
              </a:tabLst>
            </a:pP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시각</a:t>
            </a:r>
            <a:r>
              <a:rPr dirty="0" sz="16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장애인을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함초롬바탕"/>
                <a:cs typeface="함초롬바탕"/>
              </a:rPr>
              <a:t>직관적이고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휴대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0" b="1">
                <a:solidFill>
                  <a:srgbClr val="FFFFFF"/>
                </a:solidFill>
                <a:latin typeface="함초롬바탕"/>
                <a:cs typeface="함초롬바탕"/>
              </a:rPr>
              <a:t>가능한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접근성이</a:t>
            </a:r>
            <a:r>
              <a:rPr dirty="0" sz="1600" spc="-1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높은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기기</a:t>
            </a:r>
            <a:endParaRPr sz="1600">
              <a:latin typeface="함초롬바탕"/>
              <a:cs typeface="함초롬바탕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1" name="object 2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29534"/>
              <a:ext cx="13440156" cy="443026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218682" y="2671572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6561581" y="3019044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59" h="403860">
                  <a:moveTo>
                    <a:pt x="403859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403859" y="403860"/>
                  </a:lnTo>
                  <a:lnTo>
                    <a:pt x="403859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32409" y="1632216"/>
            <a:ext cx="2254250" cy="6959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400" spc="220"/>
              <a:t>Pivoting</a:t>
            </a:r>
            <a:endParaRPr sz="4400"/>
          </a:p>
        </p:txBody>
      </p:sp>
      <p:sp>
        <p:nvSpPr>
          <p:cNvPr id="7" name="object 7" descr=""/>
          <p:cNvSpPr/>
          <p:nvPr/>
        </p:nvSpPr>
        <p:spPr>
          <a:xfrm>
            <a:off x="2592323" y="4205478"/>
            <a:ext cx="540385" cy="541020"/>
          </a:xfrm>
          <a:custGeom>
            <a:avLst/>
            <a:gdLst/>
            <a:ahLst/>
            <a:cxnLst/>
            <a:rect l="l" t="t" r="r" b="b"/>
            <a:pathLst>
              <a:path w="540385" h="541020">
                <a:moveTo>
                  <a:pt x="270129" y="0"/>
                </a:moveTo>
                <a:lnTo>
                  <a:pt x="221573" y="4358"/>
                </a:lnTo>
                <a:lnTo>
                  <a:pt x="175872" y="16923"/>
                </a:lnTo>
                <a:lnTo>
                  <a:pt x="133790" y="36931"/>
                </a:lnTo>
                <a:lnTo>
                  <a:pt x="96088" y="63619"/>
                </a:lnTo>
                <a:lnTo>
                  <a:pt x="63531" y="96222"/>
                </a:lnTo>
                <a:lnTo>
                  <a:pt x="36880" y="133976"/>
                </a:lnTo>
                <a:lnTo>
                  <a:pt x="16900" y="176118"/>
                </a:lnTo>
                <a:lnTo>
                  <a:pt x="4352" y="221884"/>
                </a:lnTo>
                <a:lnTo>
                  <a:pt x="0" y="270510"/>
                </a:lnTo>
                <a:lnTo>
                  <a:pt x="4352" y="319135"/>
                </a:lnTo>
                <a:lnTo>
                  <a:pt x="16900" y="364901"/>
                </a:lnTo>
                <a:lnTo>
                  <a:pt x="36880" y="407043"/>
                </a:lnTo>
                <a:lnTo>
                  <a:pt x="63531" y="444797"/>
                </a:lnTo>
                <a:lnTo>
                  <a:pt x="96088" y="477400"/>
                </a:lnTo>
                <a:lnTo>
                  <a:pt x="133790" y="504088"/>
                </a:lnTo>
                <a:lnTo>
                  <a:pt x="175872" y="524096"/>
                </a:lnTo>
                <a:lnTo>
                  <a:pt x="221573" y="536661"/>
                </a:lnTo>
                <a:lnTo>
                  <a:pt x="270129" y="541020"/>
                </a:lnTo>
                <a:lnTo>
                  <a:pt x="318684" y="536661"/>
                </a:lnTo>
                <a:lnTo>
                  <a:pt x="364385" y="524096"/>
                </a:lnTo>
                <a:lnTo>
                  <a:pt x="406467" y="504088"/>
                </a:lnTo>
                <a:lnTo>
                  <a:pt x="444169" y="477400"/>
                </a:lnTo>
                <a:lnTo>
                  <a:pt x="476726" y="444797"/>
                </a:lnTo>
                <a:lnTo>
                  <a:pt x="503377" y="407043"/>
                </a:lnTo>
                <a:lnTo>
                  <a:pt x="523357" y="364901"/>
                </a:lnTo>
                <a:lnTo>
                  <a:pt x="535905" y="319135"/>
                </a:lnTo>
                <a:lnTo>
                  <a:pt x="540258" y="270510"/>
                </a:lnTo>
                <a:lnTo>
                  <a:pt x="535905" y="221884"/>
                </a:lnTo>
                <a:lnTo>
                  <a:pt x="523357" y="176118"/>
                </a:lnTo>
                <a:lnTo>
                  <a:pt x="503377" y="133976"/>
                </a:lnTo>
                <a:lnTo>
                  <a:pt x="476726" y="96222"/>
                </a:lnTo>
                <a:lnTo>
                  <a:pt x="444169" y="63619"/>
                </a:lnTo>
                <a:lnTo>
                  <a:pt x="406467" y="36931"/>
                </a:lnTo>
                <a:lnTo>
                  <a:pt x="364385" y="16923"/>
                </a:lnTo>
                <a:lnTo>
                  <a:pt x="318684" y="4358"/>
                </a:lnTo>
                <a:lnTo>
                  <a:pt x="270129" y="0"/>
                </a:lnTo>
                <a:close/>
              </a:path>
            </a:pathLst>
          </a:custGeom>
          <a:solidFill>
            <a:srgbClr val="5278F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256762" y="4222280"/>
            <a:ext cx="1212215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 marL="12700" marR="5080" indent="-635">
              <a:lnSpc>
                <a:spcPts val="2800"/>
              </a:lnSpc>
              <a:spcBef>
                <a:spcPts val="1925"/>
              </a:spcBef>
            </a:pPr>
            <a:r>
              <a:rPr dirty="0" sz="2400" spc="-25" b="1">
                <a:solidFill>
                  <a:srgbClr val="FFFFFF"/>
                </a:solidFill>
                <a:latin typeface="함초롬바탕"/>
                <a:cs typeface="함초롬바탕"/>
              </a:rPr>
              <a:t>콘텐츠 </a:t>
            </a:r>
            <a:r>
              <a:rPr dirty="0" sz="2400" spc="-170" b="1">
                <a:solidFill>
                  <a:srgbClr val="FFFFFF"/>
                </a:solidFill>
                <a:latin typeface="함초롬바탕"/>
                <a:cs typeface="함초롬바탕"/>
              </a:rPr>
              <a:t>제작</a:t>
            </a:r>
            <a:r>
              <a:rPr dirty="0" sz="2400" spc="-1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150" b="1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483858" y="4205478"/>
            <a:ext cx="4350385" cy="541020"/>
            <a:chOff x="6483858" y="4205478"/>
            <a:chExt cx="4350385" cy="541020"/>
          </a:xfrm>
        </p:grpSpPr>
        <p:sp>
          <p:nvSpPr>
            <p:cNvPr id="10" name="object 10" descr=""/>
            <p:cNvSpPr/>
            <p:nvPr/>
          </p:nvSpPr>
          <p:spPr>
            <a:xfrm>
              <a:off x="648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7C7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293858" y="4205478"/>
              <a:ext cx="540385" cy="541020"/>
            </a:xfrm>
            <a:custGeom>
              <a:avLst/>
              <a:gdLst/>
              <a:ahLst/>
              <a:cxnLst/>
              <a:rect l="l" t="t" r="r" b="b"/>
              <a:pathLst>
                <a:path w="540384" h="541020">
                  <a:moveTo>
                    <a:pt x="270129" y="0"/>
                  </a:moveTo>
                  <a:lnTo>
                    <a:pt x="221573" y="4358"/>
                  </a:lnTo>
                  <a:lnTo>
                    <a:pt x="175872" y="16923"/>
                  </a:lnTo>
                  <a:lnTo>
                    <a:pt x="133790" y="36931"/>
                  </a:lnTo>
                  <a:lnTo>
                    <a:pt x="96088" y="63619"/>
                  </a:lnTo>
                  <a:lnTo>
                    <a:pt x="63531" y="96222"/>
                  </a:lnTo>
                  <a:lnTo>
                    <a:pt x="36880" y="133976"/>
                  </a:lnTo>
                  <a:lnTo>
                    <a:pt x="16900" y="176118"/>
                  </a:lnTo>
                  <a:lnTo>
                    <a:pt x="4352" y="221884"/>
                  </a:lnTo>
                  <a:lnTo>
                    <a:pt x="0" y="270510"/>
                  </a:lnTo>
                  <a:lnTo>
                    <a:pt x="4352" y="319135"/>
                  </a:lnTo>
                  <a:lnTo>
                    <a:pt x="16900" y="364901"/>
                  </a:lnTo>
                  <a:lnTo>
                    <a:pt x="36880" y="407043"/>
                  </a:lnTo>
                  <a:lnTo>
                    <a:pt x="63531" y="444797"/>
                  </a:lnTo>
                  <a:lnTo>
                    <a:pt x="96088" y="477400"/>
                  </a:lnTo>
                  <a:lnTo>
                    <a:pt x="133790" y="504088"/>
                  </a:lnTo>
                  <a:lnTo>
                    <a:pt x="175872" y="524096"/>
                  </a:lnTo>
                  <a:lnTo>
                    <a:pt x="221573" y="536661"/>
                  </a:lnTo>
                  <a:lnTo>
                    <a:pt x="270129" y="541020"/>
                  </a:lnTo>
                  <a:lnTo>
                    <a:pt x="318684" y="536661"/>
                  </a:lnTo>
                  <a:lnTo>
                    <a:pt x="364385" y="524096"/>
                  </a:lnTo>
                  <a:lnTo>
                    <a:pt x="406467" y="504088"/>
                  </a:lnTo>
                  <a:lnTo>
                    <a:pt x="444169" y="477400"/>
                  </a:lnTo>
                  <a:lnTo>
                    <a:pt x="476726" y="444797"/>
                  </a:lnTo>
                  <a:lnTo>
                    <a:pt x="503377" y="407043"/>
                  </a:lnTo>
                  <a:lnTo>
                    <a:pt x="523357" y="364901"/>
                  </a:lnTo>
                  <a:lnTo>
                    <a:pt x="535905" y="319135"/>
                  </a:lnTo>
                  <a:lnTo>
                    <a:pt x="540258" y="270510"/>
                  </a:lnTo>
                  <a:lnTo>
                    <a:pt x="535905" y="221884"/>
                  </a:lnTo>
                  <a:lnTo>
                    <a:pt x="523357" y="176118"/>
                  </a:lnTo>
                  <a:lnTo>
                    <a:pt x="503377" y="133976"/>
                  </a:lnTo>
                  <a:lnTo>
                    <a:pt x="476726" y="96222"/>
                  </a:lnTo>
                  <a:lnTo>
                    <a:pt x="444169" y="63619"/>
                  </a:lnTo>
                  <a:lnTo>
                    <a:pt x="406467" y="36931"/>
                  </a:lnTo>
                  <a:lnTo>
                    <a:pt x="364385" y="16923"/>
                  </a:lnTo>
                  <a:lnTo>
                    <a:pt x="318684" y="4358"/>
                  </a:lnTo>
                  <a:lnTo>
                    <a:pt x="270129" y="0"/>
                  </a:lnTo>
                  <a:close/>
                </a:path>
              </a:pathLst>
            </a:custGeom>
            <a:solidFill>
              <a:srgbClr val="B667A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188583" y="4222280"/>
            <a:ext cx="1135380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 marL="12700" marR="5080">
              <a:lnSpc>
                <a:spcPts val="2800"/>
              </a:lnSpc>
              <a:spcBef>
                <a:spcPts val="1925"/>
              </a:spcBef>
            </a:pPr>
            <a:r>
              <a:rPr dirty="0" sz="2400" spc="-25" b="1">
                <a:solidFill>
                  <a:srgbClr val="FFFFFF"/>
                </a:solidFill>
                <a:latin typeface="함초롬바탕"/>
                <a:cs typeface="함초롬바탕"/>
              </a:rPr>
              <a:t>에너지 </a:t>
            </a:r>
            <a:r>
              <a:rPr dirty="0" sz="2400" spc="-160" b="1">
                <a:solidFill>
                  <a:srgbClr val="FFFFFF"/>
                </a:solidFill>
                <a:latin typeface="함초롬바탕"/>
                <a:cs typeface="함초롬바탕"/>
              </a:rPr>
              <a:t>기술회사</a:t>
            </a:r>
            <a:endParaRPr sz="2400">
              <a:latin typeface="함초롬바탕"/>
              <a:cs typeface="함초롬바탕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845573" y="4222280"/>
            <a:ext cx="1412240" cy="1398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4130">
              <a:lnSpc>
                <a:spcPct val="100000"/>
              </a:lnSpc>
              <a:spcBef>
                <a:spcPts val="100"/>
              </a:spcBef>
            </a:pPr>
            <a:r>
              <a:rPr dirty="0" sz="2800" spc="1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800">
              <a:latin typeface="프리젠테이션 6 SemiBold"/>
              <a:cs typeface="프리젠테이션 6 SemiBold"/>
            </a:endParaRPr>
          </a:p>
          <a:p>
            <a:pPr algn="ctr" marL="12700" marR="5080">
              <a:lnSpc>
                <a:spcPts val="2800"/>
              </a:lnSpc>
              <a:spcBef>
                <a:spcPts val="1925"/>
              </a:spcBef>
            </a:pPr>
            <a:r>
              <a:rPr dirty="0" sz="2400" spc="-160" b="1">
                <a:solidFill>
                  <a:srgbClr val="FFFFFF"/>
                </a:solidFill>
                <a:latin typeface="함초롬바탕"/>
                <a:cs typeface="함초롬바탕"/>
              </a:rPr>
              <a:t>지속가능성 </a:t>
            </a:r>
            <a:r>
              <a:rPr dirty="0" sz="2400" spc="-20" b="1">
                <a:solidFill>
                  <a:srgbClr val="FFFFFF"/>
                </a:solidFill>
                <a:latin typeface="함초롬바탕"/>
                <a:cs typeface="함초롬바탕"/>
              </a:rPr>
              <a:t>관련기술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832" y="649686"/>
            <a:ext cx="966469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0"/>
              <a:t>SONY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589832" y="1625046"/>
            <a:ext cx="35471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콘텐츠</a:t>
            </a:r>
            <a:r>
              <a:rPr dirty="0" sz="2800" spc="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28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제작</a:t>
            </a:r>
            <a:r>
              <a:rPr dirty="0" sz="2800" spc="28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,</a:t>
            </a:r>
            <a:r>
              <a:rPr dirty="0" sz="2800" spc="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800" spc="3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말하는</a:t>
            </a:r>
            <a:r>
              <a:rPr dirty="0" sz="2800" spc="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0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대로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6522" y="2459736"/>
            <a:ext cx="12821411" cy="4282440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97017" y="557784"/>
              <a:ext cx="7462265" cy="644423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090159" y="6510528"/>
              <a:ext cx="3771900" cy="544830"/>
            </a:xfrm>
            <a:custGeom>
              <a:avLst/>
              <a:gdLst/>
              <a:ahLst/>
              <a:cxnLst/>
              <a:rect l="l" t="t" r="r" b="b"/>
              <a:pathLst>
                <a:path w="3771900" h="544829">
                  <a:moveTo>
                    <a:pt x="3771899" y="0"/>
                  </a:moveTo>
                  <a:lnTo>
                    <a:pt x="0" y="0"/>
                  </a:lnTo>
                  <a:lnTo>
                    <a:pt x="0" y="544830"/>
                  </a:lnTo>
                  <a:lnTo>
                    <a:pt x="3771899" y="544830"/>
                  </a:lnTo>
                  <a:lnTo>
                    <a:pt x="3771899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956571" y="6514314"/>
            <a:ext cx="2038985" cy="4737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950" spc="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r>
              <a:rPr dirty="0" sz="2950" spc="5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950" spc="7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Chatbots</a:t>
            </a:r>
            <a:endParaRPr sz="2950">
              <a:latin typeface="프리젠테이션 6 SemiBold"/>
              <a:cs typeface="프리젠테이션 6 SemiBold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24651" y="2880741"/>
            <a:ext cx="11965305" cy="4175125"/>
            <a:chOff x="624651" y="2880741"/>
            <a:chExt cx="11965305" cy="417512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237" y="2880741"/>
              <a:ext cx="1747113" cy="43398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651" y="3551288"/>
              <a:ext cx="2714939" cy="43343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986266" y="6510528"/>
              <a:ext cx="3603625" cy="544830"/>
            </a:xfrm>
            <a:custGeom>
              <a:avLst/>
              <a:gdLst/>
              <a:ahLst/>
              <a:cxnLst/>
              <a:rect l="l" t="t" r="r" b="b"/>
              <a:pathLst>
                <a:path w="3603625" h="544829">
                  <a:moveTo>
                    <a:pt x="3603498" y="0"/>
                  </a:moveTo>
                  <a:lnTo>
                    <a:pt x="0" y="0"/>
                  </a:lnTo>
                  <a:lnTo>
                    <a:pt x="0" y="544830"/>
                  </a:lnTo>
                  <a:lnTo>
                    <a:pt x="3603498" y="544830"/>
                  </a:lnTo>
                  <a:lnTo>
                    <a:pt x="3603498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0157659" y="6514314"/>
            <a:ext cx="1261110" cy="4737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950" spc="7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AR</a:t>
            </a:r>
            <a:r>
              <a:rPr dirty="0" sz="2950" spc="4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950" spc="27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배너</a:t>
            </a:r>
            <a:endParaRPr sz="2950">
              <a:latin typeface="프리젠테이션 8 ExtraBold"/>
              <a:cs typeface="프리젠테이션 8 ExtraBold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/>
              <a:t>SONY-</a:t>
            </a:r>
            <a:r>
              <a:rPr dirty="0" sz="2800" spc="100"/>
              <a:t> </a:t>
            </a:r>
            <a:r>
              <a:rPr dirty="0" sz="2800" spc="320" b="1">
                <a:latin typeface="프리젠테이션 8 ExtraBold"/>
                <a:cs typeface="프리젠테이션 8 ExtraBold"/>
              </a:rPr>
              <a:t>콘텐츠</a:t>
            </a:r>
            <a:r>
              <a:rPr dirty="0" sz="2800" spc="90" b="1">
                <a:latin typeface="프리젠테이션 8 ExtraBold"/>
                <a:cs typeface="프리젠테이션 8 ExtraBold"/>
              </a:rPr>
              <a:t> </a:t>
            </a:r>
            <a:r>
              <a:rPr dirty="0" sz="2800" spc="280" b="1">
                <a:latin typeface="프리젠테이션 8 ExtraBold"/>
                <a:cs typeface="프리젠테이션 8 ExtraBold"/>
              </a:rPr>
              <a:t>제작</a:t>
            </a:r>
            <a:r>
              <a:rPr dirty="0" sz="2800" spc="280"/>
              <a:t>,</a:t>
            </a:r>
            <a:r>
              <a:rPr dirty="0" sz="2800" spc="105"/>
              <a:t> </a:t>
            </a:r>
            <a:r>
              <a:rPr dirty="0" sz="2800" spc="320" b="1">
                <a:latin typeface="프리젠테이션 8 ExtraBold"/>
                <a:cs typeface="프리젠테이션 8 ExtraBold"/>
              </a:rPr>
              <a:t>말하는</a:t>
            </a:r>
            <a:r>
              <a:rPr dirty="0" sz="2800" spc="90" b="1">
                <a:latin typeface="프리젠테이션 8 ExtraBold"/>
                <a:cs typeface="프리젠테이션 8 ExtraBold"/>
              </a:rPr>
              <a:t> </a:t>
            </a:r>
            <a:r>
              <a:rPr dirty="0" sz="2800" spc="310" b="1">
                <a:latin typeface="프리젠테이션 8 ExtraBold"/>
                <a:cs typeface="프리젠테이션 8 ExtraBold"/>
              </a:rPr>
              <a:t>대로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0159" y="1580400"/>
              <a:ext cx="371093" cy="37108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3" y="1328928"/>
              <a:ext cx="13438632" cy="623087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21180"/>
              <a:ext cx="13439391" cy="573862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53080" y="649686"/>
            <a:ext cx="8014334" cy="8794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2132965">
              <a:lnSpc>
                <a:spcPct val="100000"/>
              </a:lnSpc>
              <a:spcBef>
                <a:spcPts val="100"/>
              </a:spcBef>
            </a:pPr>
            <a:r>
              <a:rPr dirty="0" sz="2800" spc="315" b="1">
                <a:latin typeface="프리젠테이션 8 ExtraBold"/>
                <a:cs typeface="프리젠테이션 8 ExtraBold"/>
              </a:rPr>
              <a:t>자동차를</a:t>
            </a:r>
            <a:r>
              <a:rPr dirty="0" sz="2800" spc="30" b="1">
                <a:latin typeface="프리젠테이션 8 ExtraBold"/>
                <a:cs typeface="프리젠테이션 8 ExtraBold"/>
              </a:rPr>
              <a:t> </a:t>
            </a:r>
            <a:r>
              <a:rPr dirty="0" sz="2800" spc="335" b="1">
                <a:latin typeface="프리젠테이션 8 ExtraBold"/>
                <a:cs typeface="프리젠테이션 8 ExtraBold"/>
              </a:rPr>
              <a:t>파는</a:t>
            </a:r>
            <a:r>
              <a:rPr dirty="0" sz="2800" spc="35" b="1">
                <a:latin typeface="프리젠테이션 8 ExtraBold"/>
                <a:cs typeface="프리젠테이션 8 ExtraBold"/>
              </a:rPr>
              <a:t> </a:t>
            </a:r>
            <a:r>
              <a:rPr dirty="0" sz="2800" spc="335" b="1">
                <a:latin typeface="프리젠테이션 8 ExtraBold"/>
                <a:cs typeface="프리젠테이션 8 ExtraBold"/>
              </a:rPr>
              <a:t>것이</a:t>
            </a:r>
            <a:r>
              <a:rPr dirty="0" sz="2800" spc="35" b="1">
                <a:latin typeface="프리젠테이션 8 ExtraBold"/>
                <a:cs typeface="프리젠테이션 8 ExtraBold"/>
              </a:rPr>
              <a:t> </a:t>
            </a:r>
            <a:r>
              <a:rPr dirty="0" sz="2800" spc="295" b="1">
                <a:latin typeface="프리젠테이션 8 ExtraBold"/>
                <a:cs typeface="프리젠테이션 8 ExtraBold"/>
              </a:rPr>
              <a:t>아니라 </a:t>
            </a:r>
            <a:r>
              <a:rPr dirty="0" sz="2800" spc="305" b="1">
                <a:latin typeface="프리젠테이션 8 ExtraBold"/>
                <a:cs typeface="프리젠테이션 8 ExtraBold"/>
              </a:rPr>
              <a:t>플레이스테이션과</a:t>
            </a:r>
            <a:r>
              <a:rPr dirty="0" sz="2800" spc="50" b="1">
                <a:latin typeface="프리젠테이션 8 ExtraBold"/>
                <a:cs typeface="프리젠테이션 8 ExtraBold"/>
              </a:rPr>
              <a:t> </a:t>
            </a:r>
            <a:r>
              <a:rPr dirty="0" sz="2800" spc="335" b="1">
                <a:latin typeface="프리젠테이션 8 ExtraBold"/>
                <a:cs typeface="프리젠테이션 8 ExtraBold"/>
              </a:rPr>
              <a:t>같은</a:t>
            </a:r>
            <a:r>
              <a:rPr dirty="0" sz="2800" spc="35" b="1">
                <a:latin typeface="프리젠테이션 8 ExtraBold"/>
                <a:cs typeface="프리젠테이션 8 ExtraBold"/>
              </a:rPr>
              <a:t> </a:t>
            </a:r>
            <a:r>
              <a:rPr dirty="0" sz="2800" spc="310" b="1">
                <a:latin typeface="프리젠테이션 8 ExtraBold"/>
                <a:cs typeface="프리젠테이션 8 ExtraBold"/>
              </a:rPr>
              <a:t>엔터테인먼트</a:t>
            </a:r>
            <a:r>
              <a:rPr dirty="0" sz="2800" spc="45" b="1">
                <a:latin typeface="프리젠테이션 8 ExtraBold"/>
                <a:cs typeface="프리젠테이션 8 ExtraBold"/>
              </a:rPr>
              <a:t> </a:t>
            </a:r>
            <a:r>
              <a:rPr dirty="0" sz="2800" spc="320" b="1">
                <a:latin typeface="프리젠테이션 8 ExtraBold"/>
                <a:cs typeface="프리젠테이션 8 ExtraBold"/>
              </a:rPr>
              <a:t>경험을</a:t>
            </a:r>
            <a:r>
              <a:rPr dirty="0" sz="2800" spc="45" b="1">
                <a:latin typeface="프리젠테이션 8 ExtraBold"/>
                <a:cs typeface="프리젠테이션 8 ExtraBold"/>
              </a:rPr>
              <a:t> </a:t>
            </a:r>
            <a:r>
              <a:rPr dirty="0" sz="2800" spc="335" b="1">
                <a:latin typeface="프리젠테이션 8 ExtraBold"/>
                <a:cs typeface="프리젠테이션 8 ExtraBold"/>
              </a:rPr>
              <a:t>파는</a:t>
            </a:r>
            <a:r>
              <a:rPr dirty="0" sz="2800" spc="40" b="1">
                <a:latin typeface="프리젠테이션 8 ExtraBold"/>
                <a:cs typeface="프리젠테이션 8 ExtraBold"/>
              </a:rPr>
              <a:t> </a:t>
            </a:r>
            <a:r>
              <a:rPr dirty="0" sz="2800" spc="295" b="1">
                <a:latin typeface="프리젠테이션 8 ExtraBold"/>
                <a:cs typeface="프리젠테이션 8 ExtraBold"/>
              </a:rPr>
              <a:t>회사로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41956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latin typeface="프리젠테이션 8 ExtraBold"/>
                <a:cs typeface="프리젠테이션 8 ExtraBold"/>
              </a:rPr>
              <a:t>파나소닉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9832" y="1567896"/>
            <a:ext cx="113747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40" b="1">
                <a:solidFill>
                  <a:srgbClr val="FFFFFF"/>
                </a:solidFill>
                <a:latin typeface="함초롬바탕"/>
                <a:cs typeface="함초롬바탕"/>
              </a:rPr>
              <a:t>’Panasonic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160" b="1">
                <a:solidFill>
                  <a:srgbClr val="FFFFFF"/>
                </a:solidFill>
                <a:latin typeface="함초롬바탕"/>
                <a:cs typeface="함초롬바탕"/>
              </a:rPr>
              <a:t>Go’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60" b="1">
                <a:solidFill>
                  <a:srgbClr val="FFFFFF"/>
                </a:solidFill>
                <a:latin typeface="함초롬바탕"/>
                <a:cs typeface="함초롬바탕"/>
              </a:rPr>
              <a:t>2035년까지</a:t>
            </a:r>
            <a:r>
              <a:rPr dirty="0" sz="2400" spc="-2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매출의</a:t>
            </a:r>
            <a:r>
              <a:rPr dirty="0" sz="2400" spc="-2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b="1">
                <a:solidFill>
                  <a:srgbClr val="FFFFFF"/>
                </a:solidFill>
                <a:latin typeface="함초롬바탕"/>
                <a:cs typeface="함초롬바탕"/>
              </a:rPr>
              <a:t>30%를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190" b="1">
                <a:solidFill>
                  <a:srgbClr val="FFFFFF"/>
                </a:solidFill>
                <a:latin typeface="함초롬바탕"/>
                <a:cs typeface="함초롬바탕"/>
              </a:rPr>
              <a:t>AI기반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하드웨어</a:t>
            </a:r>
            <a:r>
              <a:rPr dirty="0" sz="2400" spc="-1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소프트웨어</a:t>
            </a:r>
            <a:r>
              <a:rPr dirty="0" sz="2400" spc="-1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29" b="1">
                <a:solidFill>
                  <a:srgbClr val="FFFFFF"/>
                </a:solidFill>
                <a:latin typeface="함초롬바탕"/>
                <a:cs typeface="함초롬바탕"/>
              </a:rPr>
              <a:t>솔루션사업에서</a:t>
            </a:r>
            <a:r>
              <a:rPr dirty="0" sz="2400" spc="-1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함초롬바탕"/>
                <a:cs typeface="함초롬바탕"/>
              </a:rPr>
              <a:t>창출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173224"/>
              <a:ext cx="13439394" cy="538548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832" y="649686"/>
            <a:ext cx="1296035" cy="4527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latin typeface="프리젠테이션 8 ExtraBold"/>
                <a:cs typeface="프리젠테이션 8 ExtraBold"/>
              </a:rPr>
              <a:t>파나소닉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89832" y="1567896"/>
            <a:ext cx="63639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수소전지</a:t>
            </a:r>
            <a:r>
              <a:rPr dirty="0" sz="2400" spc="-2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태양광</a:t>
            </a:r>
            <a:r>
              <a:rPr dirty="0" sz="2400" spc="-2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29" b="1">
                <a:solidFill>
                  <a:srgbClr val="FFFFFF"/>
                </a:solidFill>
                <a:latin typeface="함초롬바탕"/>
                <a:cs typeface="함초롬바탕"/>
              </a:rPr>
              <a:t>배터리저장장치를</a:t>
            </a:r>
            <a:r>
              <a:rPr dirty="0" sz="2400" spc="-1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결합한</a:t>
            </a:r>
            <a:r>
              <a:rPr dirty="0" sz="2400" spc="-2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95" b="1">
                <a:solidFill>
                  <a:srgbClr val="FFFFFF"/>
                </a:solidFill>
                <a:latin typeface="함초롬바탕"/>
                <a:cs typeface="함초롬바탕"/>
              </a:rPr>
              <a:t>HX솔루션</a:t>
            </a:r>
            <a:endParaRPr sz="2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dirty="0" sz="2400" spc="75" b="1">
                <a:solidFill>
                  <a:srgbClr val="FFFFFF"/>
                </a:solidFill>
                <a:latin typeface="함초롬바탕"/>
                <a:cs typeface="함초롬바탕"/>
              </a:rPr>
              <a:t>:</a:t>
            </a:r>
            <a:r>
              <a:rPr dirty="0" sz="2400" spc="-2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날씨에</a:t>
            </a:r>
            <a:r>
              <a:rPr dirty="0" sz="24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따라</a:t>
            </a:r>
            <a:r>
              <a:rPr dirty="0" sz="24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필요한</a:t>
            </a:r>
            <a:r>
              <a:rPr dirty="0" sz="24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15" b="1">
                <a:solidFill>
                  <a:srgbClr val="FFFFFF"/>
                </a:solidFill>
                <a:latin typeface="함초롬바탕"/>
                <a:cs typeface="함초롬바탕"/>
              </a:rPr>
              <a:t>만큼만</a:t>
            </a:r>
            <a:r>
              <a:rPr dirty="0" sz="24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04" b="1">
                <a:solidFill>
                  <a:srgbClr val="FFFFFF"/>
                </a:solidFill>
                <a:latin typeface="함초롬바탕"/>
                <a:cs typeface="함초롬바탕"/>
              </a:rPr>
              <a:t>전력</a:t>
            </a:r>
            <a:r>
              <a:rPr dirty="0" sz="2400" spc="-2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400" spc="-25" b="1">
                <a:solidFill>
                  <a:srgbClr val="FFFFFF"/>
                </a:solidFill>
                <a:latin typeface="함초롬바탕"/>
                <a:cs typeface="함초롬바탕"/>
              </a:rPr>
              <a:t>생산</a:t>
            </a:r>
            <a:endParaRPr sz="2400">
              <a:latin typeface="함초롬바탕"/>
              <a:cs typeface="함초롬바탕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14600"/>
              <a:ext cx="13439392" cy="504230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latin typeface="프리젠테이션 8 ExtraBold"/>
                <a:cs typeface="프리젠테이션 8 ExtraBold"/>
              </a:rPr>
              <a:t>파나소닉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310" y="1172222"/>
              <a:ext cx="1068411" cy="37769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2346" y="1172222"/>
              <a:ext cx="1068005" cy="38216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660" y="1172210"/>
              <a:ext cx="1033067" cy="38218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56849" y="1334668"/>
              <a:ext cx="138086" cy="4224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9782" y="1172210"/>
              <a:ext cx="2125979" cy="38218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5716" y="1166939"/>
              <a:ext cx="673506" cy="38379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1828800"/>
              <a:ext cx="13439394" cy="572831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205" y="2066544"/>
              <a:ext cx="11830049" cy="3326891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2097271" y="5380706"/>
            <a:ext cx="6648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기능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152684" y="5415936"/>
            <a:ext cx="986155" cy="85851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3355">
              <a:lnSpc>
                <a:spcPts val="3279"/>
              </a:lnSpc>
              <a:spcBef>
                <a:spcPts val="100"/>
              </a:spcBef>
            </a:pPr>
            <a:r>
              <a:rPr dirty="0" sz="2800" spc="3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품질</a:t>
            </a:r>
            <a:endParaRPr sz="2800">
              <a:latin typeface="프리젠테이션 8 ExtraBold"/>
              <a:cs typeface="프리젠테이션 8 ExtraBold"/>
            </a:endParaRPr>
          </a:p>
          <a:p>
            <a:pPr marL="12700">
              <a:lnSpc>
                <a:spcPts val="3279"/>
              </a:lnSpc>
            </a:pPr>
            <a:r>
              <a:rPr dirty="0" sz="2800" spc="-1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(QCD)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78571" y="5412021"/>
            <a:ext cx="1692910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경제적</a:t>
            </a:r>
            <a:r>
              <a:rPr dirty="0" sz="2800" spc="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800" spc="3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이익</a:t>
            </a:r>
            <a:endParaRPr sz="2800">
              <a:latin typeface="프리젠테이션 8 ExtraBold"/>
              <a:cs typeface="프리젠테이션 8 ExtraBold"/>
            </a:endParaRPr>
          </a:p>
          <a:p>
            <a:pPr marL="90805">
              <a:lnSpc>
                <a:spcPct val="100000"/>
              </a:lnSpc>
            </a:pPr>
            <a:r>
              <a:rPr dirty="0" sz="2800" spc="1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(</a:t>
            </a:r>
            <a:r>
              <a:rPr dirty="0" sz="2800" spc="15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프리미엄</a:t>
            </a:r>
            <a:r>
              <a:rPr dirty="0" sz="2800" spc="15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)</a:t>
            </a:r>
            <a:endParaRPr sz="2800">
              <a:latin typeface="프리젠테이션 6 SemiBold"/>
              <a:cs typeface="프리젠테이션 6 SemiBold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686620" y="5412021"/>
            <a:ext cx="6648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경험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0817829" y="5412021"/>
            <a:ext cx="6648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31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의미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27454" y="956310"/>
              <a:ext cx="10058399" cy="565861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1634" y="2550414"/>
            <a:ext cx="8748521" cy="50093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41956" rIns="0" bIns="0" rtlCol="0" vert="horz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latin typeface="프리젠테이션 8 ExtraBold"/>
                <a:cs typeface="프리젠테이션 8 ExtraBold"/>
              </a:rPr>
              <a:t>델타항공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15797" y="1173835"/>
            <a:ext cx="5927090" cy="443865"/>
            <a:chOff x="615797" y="1173835"/>
            <a:chExt cx="5927090" cy="44386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797" y="1173835"/>
              <a:ext cx="3620706" cy="44348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7240" y="1220927"/>
              <a:ext cx="394410" cy="32964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2374" y="1173835"/>
              <a:ext cx="1610246" cy="43616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589832" y="1855932"/>
            <a:ext cx="11533505" cy="4216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600" spc="-210" b="1">
                <a:solidFill>
                  <a:srgbClr val="FFFFFF"/>
                </a:solidFill>
                <a:latin typeface="함초롬바탕"/>
                <a:cs typeface="함초롬바탕"/>
              </a:rPr>
              <a:t>AI기술의</a:t>
            </a:r>
            <a:r>
              <a:rPr dirty="0" sz="26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600" spc="-220" b="1">
                <a:solidFill>
                  <a:srgbClr val="FFFFFF"/>
                </a:solidFill>
                <a:latin typeface="함초롬바탕"/>
                <a:cs typeface="함초롬바탕"/>
              </a:rPr>
              <a:t>발전</a:t>
            </a:r>
            <a:r>
              <a:rPr dirty="0" sz="2600" spc="-2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600" spc="-185" b="1">
                <a:solidFill>
                  <a:srgbClr val="FFFFFF"/>
                </a:solidFill>
                <a:latin typeface="함초롬바탕"/>
                <a:cs typeface="함초롬바탕"/>
              </a:rPr>
              <a:t>그</a:t>
            </a:r>
            <a:r>
              <a:rPr dirty="0" sz="2600" spc="-2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600" spc="-240" b="1">
                <a:solidFill>
                  <a:srgbClr val="FFFFFF"/>
                </a:solidFill>
                <a:latin typeface="함초롬바탕"/>
                <a:cs typeface="함초롬바탕"/>
              </a:rPr>
              <a:t>자체보다는</a:t>
            </a:r>
            <a:r>
              <a:rPr dirty="0" sz="26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600" spc="-220" b="1">
                <a:solidFill>
                  <a:srgbClr val="FFFFFF"/>
                </a:solidFill>
                <a:latin typeface="함초롬바탕"/>
                <a:cs typeface="함초롬바탕"/>
              </a:rPr>
              <a:t>이를</a:t>
            </a:r>
            <a:r>
              <a:rPr dirty="0" sz="2600" spc="-2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600" spc="-229" b="1">
                <a:solidFill>
                  <a:srgbClr val="FFFFFF"/>
                </a:solidFill>
                <a:latin typeface="함초롬바탕"/>
                <a:cs typeface="함초롬바탕"/>
              </a:rPr>
              <a:t>어떻게</a:t>
            </a:r>
            <a:r>
              <a:rPr dirty="0" sz="2600" spc="-2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600" spc="-240" b="1">
                <a:solidFill>
                  <a:srgbClr val="FFFFFF"/>
                </a:solidFill>
                <a:latin typeface="함초롬바탕"/>
                <a:cs typeface="함초롬바탕"/>
              </a:rPr>
              <a:t>고객관점에서</a:t>
            </a:r>
            <a:r>
              <a:rPr dirty="0" sz="2600" spc="-2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600" spc="-229" b="1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dirty="0" sz="2600" spc="-2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600" spc="-229" b="1">
                <a:solidFill>
                  <a:srgbClr val="FFFFFF"/>
                </a:solidFill>
                <a:latin typeface="함초롬바탕"/>
                <a:cs typeface="함초롬바탕"/>
              </a:rPr>
              <a:t>가치로</a:t>
            </a:r>
            <a:r>
              <a:rPr dirty="0" sz="2600" spc="-2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600" spc="-229" b="1">
                <a:solidFill>
                  <a:srgbClr val="FFFFFF"/>
                </a:solidFill>
                <a:latin typeface="함초롬바탕"/>
                <a:cs typeface="함초롬바탕"/>
              </a:rPr>
              <a:t>연결해</a:t>
            </a:r>
            <a:r>
              <a:rPr dirty="0" sz="2600" spc="-2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600" spc="-185" b="1">
                <a:solidFill>
                  <a:srgbClr val="FFFFFF"/>
                </a:solidFill>
                <a:latin typeface="함초롬바탕"/>
                <a:cs typeface="함초롬바탕"/>
              </a:rPr>
              <a:t>낼</a:t>
            </a:r>
            <a:r>
              <a:rPr dirty="0" sz="2600" spc="-2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600" spc="-20" b="1">
                <a:solidFill>
                  <a:srgbClr val="FFFFFF"/>
                </a:solidFill>
                <a:latin typeface="함초롬바탕"/>
                <a:cs typeface="함초롬바탕"/>
              </a:rPr>
              <a:t>것인가?</a:t>
            </a:r>
            <a:endParaRPr sz="2600">
              <a:latin typeface="함초롬바탕"/>
              <a:cs typeface="함초롬바탕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556510"/>
              <a:ext cx="5273040" cy="500165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295" b="1">
                <a:latin typeface="프리젠테이션 8 ExtraBold"/>
                <a:cs typeface="프리젠테이션 8 ExtraBold"/>
              </a:rPr>
              <a:t>델타항공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163" y="1175664"/>
              <a:ext cx="1191152" cy="42473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6968" y="1179322"/>
              <a:ext cx="1967173" cy="43799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2403" y="1179322"/>
              <a:ext cx="1199376" cy="42519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5751" y="1179322"/>
              <a:ext cx="1159154" cy="43845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51726" y="1179322"/>
              <a:ext cx="1580069" cy="4302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7257" y="1179322"/>
              <a:ext cx="1173326" cy="42931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16946" y="1179322"/>
              <a:ext cx="1581900" cy="43845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1342" y="1727962"/>
              <a:ext cx="1189316" cy="43845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68797" y="1727962"/>
              <a:ext cx="335579" cy="42519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56789" y="1727962"/>
              <a:ext cx="1595169" cy="43845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12437" y="1727962"/>
              <a:ext cx="2004199" cy="42885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2226" y="1727962"/>
              <a:ext cx="1211263" cy="437997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1302" y="2554224"/>
              <a:ext cx="12369545" cy="466952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388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100"/>
              </a:spcBef>
            </a:pPr>
            <a:r>
              <a:rPr dirty="0" sz="2800" spc="310" b="1">
                <a:latin typeface="프리젠테이션 8 ExtraBold"/>
                <a:cs typeface="프리젠테이션 8 ExtraBold"/>
              </a:rPr>
              <a:t>델타항공의</a:t>
            </a:r>
            <a:r>
              <a:rPr dirty="0" sz="2800" spc="45" b="1">
                <a:latin typeface="프리젠테이션 8 ExtraBold"/>
                <a:cs typeface="프리젠테이션 8 ExtraBold"/>
              </a:rPr>
              <a:t> </a:t>
            </a:r>
            <a:r>
              <a:rPr dirty="0" sz="2800" spc="335" b="1">
                <a:latin typeface="프리젠테이션 8 ExtraBold"/>
                <a:cs typeface="프리젠테이션 8 ExtraBold"/>
              </a:rPr>
              <a:t>에드</a:t>
            </a:r>
            <a:r>
              <a:rPr dirty="0" sz="2800" spc="35" b="1">
                <a:latin typeface="프리젠테이션 8 ExtraBold"/>
                <a:cs typeface="프리젠테이션 8 ExtraBold"/>
              </a:rPr>
              <a:t> </a:t>
            </a:r>
            <a:r>
              <a:rPr dirty="0" sz="2800" spc="295" b="1">
                <a:latin typeface="프리젠테이션 8 ExtraBold"/>
                <a:cs typeface="프리젠테이션 8 ExtraBold"/>
              </a:rPr>
              <a:t>배스티안</a:t>
            </a:r>
            <a:endParaRPr sz="2800">
              <a:latin typeface="프리젠테이션 8 ExtraBold"/>
              <a:cs typeface="프리젠테이션 8 ExtraBold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769619" y="1975104"/>
            <a:ext cx="12014200" cy="4631690"/>
            <a:chOff x="769619" y="1975104"/>
            <a:chExt cx="12014200" cy="46316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525" y="1985010"/>
              <a:ext cx="3552444" cy="202385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74572" y="1980057"/>
              <a:ext cx="3562350" cy="2033905"/>
            </a:xfrm>
            <a:custGeom>
              <a:avLst/>
              <a:gdLst/>
              <a:ahLst/>
              <a:cxnLst/>
              <a:rect l="l" t="t" r="r" b="b"/>
              <a:pathLst>
                <a:path w="3562350" h="2033904">
                  <a:moveTo>
                    <a:pt x="0" y="0"/>
                  </a:moveTo>
                  <a:lnTo>
                    <a:pt x="3562350" y="0"/>
                  </a:lnTo>
                  <a:lnTo>
                    <a:pt x="3562350" y="2033777"/>
                  </a:lnTo>
                  <a:lnTo>
                    <a:pt x="0" y="2033777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73134" y="4655058"/>
              <a:ext cx="3700271" cy="194156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068180" y="4650105"/>
              <a:ext cx="3710304" cy="1951989"/>
            </a:xfrm>
            <a:custGeom>
              <a:avLst/>
              <a:gdLst/>
              <a:ahLst/>
              <a:cxnLst/>
              <a:rect l="l" t="t" r="r" b="b"/>
              <a:pathLst>
                <a:path w="3710304" h="1951990">
                  <a:moveTo>
                    <a:pt x="0" y="0"/>
                  </a:moveTo>
                  <a:lnTo>
                    <a:pt x="3710178" y="0"/>
                  </a:lnTo>
                  <a:lnTo>
                    <a:pt x="3710178" y="1951482"/>
                  </a:lnTo>
                  <a:lnTo>
                    <a:pt x="0" y="1951482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7373" y="4655058"/>
              <a:ext cx="3631691" cy="194156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892421" y="4650105"/>
              <a:ext cx="3641725" cy="1951989"/>
            </a:xfrm>
            <a:custGeom>
              <a:avLst/>
              <a:gdLst/>
              <a:ahLst/>
              <a:cxnLst/>
              <a:rect l="l" t="t" r="r" b="b"/>
              <a:pathLst>
                <a:path w="3641725" h="1951990">
                  <a:moveTo>
                    <a:pt x="0" y="0"/>
                  </a:moveTo>
                  <a:lnTo>
                    <a:pt x="3641598" y="0"/>
                  </a:lnTo>
                  <a:lnTo>
                    <a:pt x="3641598" y="1951482"/>
                  </a:lnTo>
                  <a:lnTo>
                    <a:pt x="0" y="1951482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895339" y="4119149"/>
            <a:ext cx="332105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&lt;델타컨시어지: </a:t>
            </a:r>
            <a:r>
              <a:rPr dirty="0" sz="1600" spc="-105" b="1">
                <a:solidFill>
                  <a:srgbClr val="FFFFFF"/>
                </a:solidFill>
                <a:latin typeface="함초롬바탕"/>
                <a:cs typeface="함초롬바탕"/>
              </a:rPr>
              <a:t>준비사항,</a:t>
            </a:r>
            <a:r>
              <a:rPr dirty="0" sz="16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교통상황</a:t>
            </a: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등&gt;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50982" y="4126474"/>
            <a:ext cx="28187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5" b="1">
                <a:solidFill>
                  <a:srgbClr val="FFFFFF"/>
                </a:solidFill>
                <a:latin typeface="함초롬바탕"/>
                <a:cs typeface="함초롬바탕"/>
              </a:rPr>
              <a:t>&lt;파트너십: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조비,</a:t>
            </a:r>
            <a:r>
              <a:rPr dirty="0" sz="16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전기</a:t>
            </a:r>
            <a:r>
              <a:rPr dirty="0" sz="16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14" b="1">
                <a:solidFill>
                  <a:srgbClr val="FFFFFF"/>
                </a:solidFill>
                <a:latin typeface="함초롬바탕"/>
                <a:cs typeface="함초롬바탕"/>
              </a:rPr>
              <a:t>에어택시</a:t>
            </a:r>
            <a:r>
              <a:rPr dirty="0" sz="16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함초롬바탕"/>
                <a:cs typeface="함초롬바탕"/>
              </a:rPr>
              <a:t>&gt;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170627" y="4119149"/>
            <a:ext cx="35045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&lt;델타컨시어지:</a:t>
            </a:r>
            <a:r>
              <a:rPr dirty="0" sz="16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05" b="1">
                <a:solidFill>
                  <a:srgbClr val="FFFFFF"/>
                </a:solidFill>
                <a:latin typeface="함초롬바탕"/>
                <a:cs typeface="함초롬바탕"/>
              </a:rPr>
              <a:t>출국수속,</a:t>
            </a:r>
            <a:r>
              <a:rPr dirty="0" sz="16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20" b="1">
                <a:solidFill>
                  <a:srgbClr val="FFFFFF"/>
                </a:solidFill>
                <a:latin typeface="함초롬바탕"/>
                <a:cs typeface="함초롬바탕"/>
              </a:rPr>
              <a:t>기내서비스</a:t>
            </a: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25" b="1">
                <a:solidFill>
                  <a:srgbClr val="FFFFFF"/>
                </a:solidFill>
                <a:latin typeface="함초롬바탕"/>
                <a:cs typeface="함초롬바탕"/>
              </a:rPr>
              <a:t>등&gt;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01547" y="6838515"/>
            <a:ext cx="35083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5" b="1">
                <a:solidFill>
                  <a:srgbClr val="FFFFFF"/>
                </a:solidFill>
                <a:latin typeface="함초롬바탕"/>
                <a:cs typeface="함초롬바탕"/>
              </a:rPr>
              <a:t>&lt;파트너십:</a:t>
            </a:r>
            <a:r>
              <a:rPr dirty="0" sz="16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함초롬바탕"/>
                <a:cs typeface="함초롬바탕"/>
              </a:rPr>
              <a:t>Youtube,</a:t>
            </a:r>
            <a:r>
              <a:rPr dirty="0" sz="16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70" b="1">
                <a:solidFill>
                  <a:srgbClr val="FFFFFF"/>
                </a:solidFill>
                <a:latin typeface="함초롬바탕"/>
                <a:cs typeface="함초롬바탕"/>
              </a:rPr>
              <a:t>Uber,</a:t>
            </a:r>
            <a:r>
              <a:rPr dirty="0" sz="16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50" b="1">
                <a:solidFill>
                  <a:srgbClr val="FFFFFF"/>
                </a:solidFill>
                <a:latin typeface="함초롬바탕"/>
                <a:cs typeface="함초롬바탕"/>
              </a:rPr>
              <a:t>Uber</a:t>
            </a:r>
            <a:r>
              <a:rPr dirty="0" sz="16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함초롬바탕"/>
                <a:cs typeface="함초롬바탕"/>
              </a:rPr>
              <a:t>Eats&gt;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482115" y="6838515"/>
            <a:ext cx="288226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5" b="1">
                <a:solidFill>
                  <a:srgbClr val="FFFFFF"/>
                </a:solidFill>
                <a:latin typeface="함초롬바탕"/>
                <a:cs typeface="함초롬바탕"/>
              </a:rPr>
              <a:t>&lt;파트너십:</a:t>
            </a:r>
            <a:r>
              <a:rPr dirty="0" sz="1600" spc="-8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40" b="1">
                <a:solidFill>
                  <a:srgbClr val="FFFFFF"/>
                </a:solidFill>
                <a:latin typeface="함초롬바탕"/>
                <a:cs typeface="함초롬바탕"/>
              </a:rPr>
              <a:t>AIRBUS,</a:t>
            </a:r>
            <a:r>
              <a:rPr dirty="0" sz="16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45" b="1">
                <a:solidFill>
                  <a:srgbClr val="FFFFFF"/>
                </a:solidFill>
                <a:latin typeface="함초롬바탕"/>
                <a:cs typeface="함초롬바탕"/>
              </a:rPr>
              <a:t>지속가능성&gt;</a:t>
            </a:r>
            <a:endParaRPr sz="1600">
              <a:latin typeface="함초롬바탕"/>
              <a:cs typeface="함초롬바탕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614455" y="6838515"/>
            <a:ext cx="223964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75" b="1">
                <a:solidFill>
                  <a:srgbClr val="FFFFFF"/>
                </a:solidFill>
                <a:latin typeface="함초롬바탕"/>
                <a:cs typeface="함초롬바탕"/>
              </a:rPr>
              <a:t>&lt;델타컨시어지:</a:t>
            </a:r>
            <a:r>
              <a:rPr dirty="0" sz="16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600" spc="-35" b="1">
                <a:solidFill>
                  <a:srgbClr val="FFFFFF"/>
                </a:solidFill>
                <a:latin typeface="함초롬바탕"/>
                <a:cs typeface="함초롬바탕"/>
              </a:rPr>
              <a:t>고객케어&gt;</a:t>
            </a:r>
            <a:endParaRPr sz="1600">
              <a:latin typeface="함초롬바탕"/>
              <a:cs typeface="함초롬바탕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65947" y="2180082"/>
              <a:ext cx="370319" cy="37109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3000" y="1985010"/>
              <a:ext cx="3614927" cy="204900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85726" y="2180082"/>
              <a:ext cx="371081" cy="37109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3040" y="1977390"/>
              <a:ext cx="3724643" cy="20482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4373" y="4828806"/>
              <a:ext cx="371081" cy="37108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011" y="4633721"/>
              <a:ext cx="3572255" cy="1962911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4523994" y="2996945"/>
              <a:ext cx="4369435" cy="2801620"/>
            </a:xfrm>
            <a:custGeom>
              <a:avLst/>
              <a:gdLst/>
              <a:ahLst/>
              <a:cxnLst/>
              <a:rect l="l" t="t" r="r" b="b"/>
              <a:pathLst>
                <a:path w="4369434" h="2801620">
                  <a:moveTo>
                    <a:pt x="185166" y="2677668"/>
                  </a:moveTo>
                  <a:lnTo>
                    <a:pt x="0" y="2554224"/>
                  </a:lnTo>
                  <a:lnTo>
                    <a:pt x="0" y="2801112"/>
                  </a:lnTo>
                  <a:lnTo>
                    <a:pt x="185166" y="2677668"/>
                  </a:lnTo>
                  <a:close/>
                </a:path>
                <a:path w="4369434" h="2801620">
                  <a:moveTo>
                    <a:pt x="185166" y="123444"/>
                  </a:moveTo>
                  <a:lnTo>
                    <a:pt x="0" y="0"/>
                  </a:lnTo>
                  <a:lnTo>
                    <a:pt x="0" y="246888"/>
                  </a:lnTo>
                  <a:lnTo>
                    <a:pt x="185166" y="123444"/>
                  </a:lnTo>
                  <a:close/>
                </a:path>
                <a:path w="4369434" h="2801620">
                  <a:moveTo>
                    <a:pt x="4369308" y="2677668"/>
                  </a:moveTo>
                  <a:lnTo>
                    <a:pt x="4184142" y="2554224"/>
                  </a:lnTo>
                  <a:lnTo>
                    <a:pt x="4184142" y="2801112"/>
                  </a:lnTo>
                  <a:lnTo>
                    <a:pt x="4369308" y="2677668"/>
                  </a:lnTo>
                  <a:close/>
                </a:path>
                <a:path w="4369434" h="2801620">
                  <a:moveTo>
                    <a:pt x="4369308" y="123444"/>
                  </a:moveTo>
                  <a:lnTo>
                    <a:pt x="4184142" y="0"/>
                  </a:lnTo>
                  <a:lnTo>
                    <a:pt x="4184142" y="246888"/>
                  </a:lnTo>
                  <a:lnTo>
                    <a:pt x="4369308" y="123444"/>
                  </a:lnTo>
                  <a:close/>
                </a:path>
              </a:pathLst>
            </a:custGeom>
            <a:solidFill>
              <a:srgbClr val="7C70E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27760" y="2377445"/>
              <a:ext cx="4643120" cy="4531995"/>
            </a:xfrm>
            <a:custGeom>
              <a:avLst/>
              <a:gdLst/>
              <a:ahLst/>
              <a:cxnLst/>
              <a:rect l="l" t="t" r="r" b="b"/>
              <a:pathLst>
                <a:path w="4643120" h="4531995">
                  <a:moveTo>
                    <a:pt x="4111129" y="0"/>
                  </a:moveTo>
                  <a:lnTo>
                    <a:pt x="531736" y="0"/>
                  </a:lnTo>
                  <a:lnTo>
                    <a:pt x="483338" y="2172"/>
                  </a:lnTo>
                  <a:lnTo>
                    <a:pt x="436158" y="8566"/>
                  </a:lnTo>
                  <a:lnTo>
                    <a:pt x="390382" y="18993"/>
                  </a:lnTo>
                  <a:lnTo>
                    <a:pt x="346199" y="33266"/>
                  </a:lnTo>
                  <a:lnTo>
                    <a:pt x="303796" y="51196"/>
                  </a:lnTo>
                  <a:lnTo>
                    <a:pt x="263362" y="72596"/>
                  </a:lnTo>
                  <a:lnTo>
                    <a:pt x="225083" y="97278"/>
                  </a:lnTo>
                  <a:lnTo>
                    <a:pt x="189148" y="125056"/>
                  </a:lnTo>
                  <a:lnTo>
                    <a:pt x="155744" y="155740"/>
                  </a:lnTo>
                  <a:lnTo>
                    <a:pt x="125060" y="189143"/>
                  </a:lnTo>
                  <a:lnTo>
                    <a:pt x="97282" y="225078"/>
                  </a:lnTo>
                  <a:lnTo>
                    <a:pt x="72599" y="263356"/>
                  </a:lnTo>
                  <a:lnTo>
                    <a:pt x="51198" y="303791"/>
                  </a:lnTo>
                  <a:lnTo>
                    <a:pt x="33267" y="346194"/>
                  </a:lnTo>
                  <a:lnTo>
                    <a:pt x="18994" y="390378"/>
                  </a:lnTo>
                  <a:lnTo>
                    <a:pt x="8567" y="436154"/>
                  </a:lnTo>
                  <a:lnTo>
                    <a:pt x="2173" y="483336"/>
                  </a:lnTo>
                  <a:lnTo>
                    <a:pt x="0" y="531736"/>
                  </a:lnTo>
                  <a:lnTo>
                    <a:pt x="0" y="3999865"/>
                  </a:lnTo>
                  <a:lnTo>
                    <a:pt x="2173" y="4048264"/>
                  </a:lnTo>
                  <a:lnTo>
                    <a:pt x="8567" y="4095447"/>
                  </a:lnTo>
                  <a:lnTo>
                    <a:pt x="18994" y="4141224"/>
                  </a:lnTo>
                  <a:lnTo>
                    <a:pt x="33267" y="4185408"/>
                  </a:lnTo>
                  <a:lnTo>
                    <a:pt x="51198" y="4227812"/>
                  </a:lnTo>
                  <a:lnTo>
                    <a:pt x="72599" y="4268247"/>
                  </a:lnTo>
                  <a:lnTo>
                    <a:pt x="97282" y="4306527"/>
                  </a:lnTo>
                  <a:lnTo>
                    <a:pt x="125060" y="4342463"/>
                  </a:lnTo>
                  <a:lnTo>
                    <a:pt x="155744" y="4375867"/>
                  </a:lnTo>
                  <a:lnTo>
                    <a:pt x="189148" y="4406552"/>
                  </a:lnTo>
                  <a:lnTo>
                    <a:pt x="225083" y="4434330"/>
                  </a:lnTo>
                  <a:lnTo>
                    <a:pt x="263362" y="4459014"/>
                  </a:lnTo>
                  <a:lnTo>
                    <a:pt x="303796" y="4480415"/>
                  </a:lnTo>
                  <a:lnTo>
                    <a:pt x="346199" y="4498346"/>
                  </a:lnTo>
                  <a:lnTo>
                    <a:pt x="390382" y="4512619"/>
                  </a:lnTo>
                  <a:lnTo>
                    <a:pt x="436158" y="4523046"/>
                  </a:lnTo>
                  <a:lnTo>
                    <a:pt x="483338" y="4529440"/>
                  </a:lnTo>
                  <a:lnTo>
                    <a:pt x="531736" y="4531614"/>
                  </a:lnTo>
                  <a:lnTo>
                    <a:pt x="4111129" y="4531614"/>
                  </a:lnTo>
                  <a:lnTo>
                    <a:pt x="4159527" y="4529440"/>
                  </a:lnTo>
                  <a:lnTo>
                    <a:pt x="4206707" y="4523046"/>
                  </a:lnTo>
                  <a:lnTo>
                    <a:pt x="4252483" y="4512619"/>
                  </a:lnTo>
                  <a:lnTo>
                    <a:pt x="4296666" y="4498346"/>
                  </a:lnTo>
                  <a:lnTo>
                    <a:pt x="4339069" y="4480415"/>
                  </a:lnTo>
                  <a:lnTo>
                    <a:pt x="4379503" y="4459014"/>
                  </a:lnTo>
                  <a:lnTo>
                    <a:pt x="4417782" y="4434330"/>
                  </a:lnTo>
                  <a:lnTo>
                    <a:pt x="4453717" y="4406552"/>
                  </a:lnTo>
                  <a:lnTo>
                    <a:pt x="4487121" y="4375867"/>
                  </a:lnTo>
                  <a:lnTo>
                    <a:pt x="4517805" y="4342463"/>
                  </a:lnTo>
                  <a:lnTo>
                    <a:pt x="4545583" y="4306527"/>
                  </a:lnTo>
                  <a:lnTo>
                    <a:pt x="4570266" y="4268247"/>
                  </a:lnTo>
                  <a:lnTo>
                    <a:pt x="4591667" y="4227812"/>
                  </a:lnTo>
                  <a:lnTo>
                    <a:pt x="4609598" y="4185408"/>
                  </a:lnTo>
                  <a:lnTo>
                    <a:pt x="4623871" y="4141224"/>
                  </a:lnTo>
                  <a:lnTo>
                    <a:pt x="4634298" y="4095447"/>
                  </a:lnTo>
                  <a:lnTo>
                    <a:pt x="4640692" y="4048264"/>
                  </a:lnTo>
                  <a:lnTo>
                    <a:pt x="4642866" y="3999865"/>
                  </a:lnTo>
                  <a:lnTo>
                    <a:pt x="4642866" y="531736"/>
                  </a:lnTo>
                  <a:lnTo>
                    <a:pt x="4640692" y="483336"/>
                  </a:lnTo>
                  <a:lnTo>
                    <a:pt x="4634298" y="436154"/>
                  </a:lnTo>
                  <a:lnTo>
                    <a:pt x="4623871" y="390378"/>
                  </a:lnTo>
                  <a:lnTo>
                    <a:pt x="4609598" y="346194"/>
                  </a:lnTo>
                  <a:lnTo>
                    <a:pt x="4591667" y="303791"/>
                  </a:lnTo>
                  <a:lnTo>
                    <a:pt x="4570266" y="263356"/>
                  </a:lnTo>
                  <a:lnTo>
                    <a:pt x="4545583" y="225078"/>
                  </a:lnTo>
                  <a:lnTo>
                    <a:pt x="4517805" y="189143"/>
                  </a:lnTo>
                  <a:lnTo>
                    <a:pt x="4487121" y="155740"/>
                  </a:lnTo>
                  <a:lnTo>
                    <a:pt x="4453717" y="125056"/>
                  </a:lnTo>
                  <a:lnTo>
                    <a:pt x="4417782" y="97278"/>
                  </a:lnTo>
                  <a:lnTo>
                    <a:pt x="4379503" y="72596"/>
                  </a:lnTo>
                  <a:lnTo>
                    <a:pt x="4339069" y="51196"/>
                  </a:lnTo>
                  <a:lnTo>
                    <a:pt x="4296666" y="33266"/>
                  </a:lnTo>
                  <a:lnTo>
                    <a:pt x="4252483" y="18993"/>
                  </a:lnTo>
                  <a:lnTo>
                    <a:pt x="4206707" y="8566"/>
                  </a:lnTo>
                  <a:lnTo>
                    <a:pt x="4159527" y="2172"/>
                  </a:lnTo>
                  <a:lnTo>
                    <a:pt x="41111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1602" y="0"/>
              <a:ext cx="6718541" cy="755980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4866" y="1058418"/>
              <a:ext cx="3404615" cy="825245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0278" y="1058418"/>
              <a:ext cx="820673" cy="82524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5490" y="1506474"/>
              <a:ext cx="2146553" cy="82524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8946" y="1506474"/>
              <a:ext cx="1152143" cy="82524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12923" y="1135387"/>
            <a:ext cx="3281045" cy="922019"/>
          </a:xfrm>
          <a:prstGeom prst="rect"/>
        </p:spPr>
        <p:txBody>
          <a:bodyPr wrap="square" lIns="0" tIns="24765" rIns="0" bIns="0" rtlCol="0" vert="horz">
            <a:spAutoFit/>
          </a:bodyPr>
          <a:lstStyle/>
          <a:p>
            <a:pPr marL="433070" marR="5080" indent="-421005">
              <a:lnSpc>
                <a:spcPts val="3529"/>
              </a:lnSpc>
              <a:spcBef>
                <a:spcPts val="195"/>
              </a:spcBef>
            </a:pPr>
            <a:r>
              <a:rPr dirty="0" sz="2950" spc="135">
                <a:solidFill>
                  <a:srgbClr val="9DC3E6"/>
                </a:solidFill>
              </a:rPr>
              <a:t>Virtual</a:t>
            </a:r>
            <a:r>
              <a:rPr dirty="0" sz="2950" spc="65">
                <a:solidFill>
                  <a:srgbClr val="9DC3E6"/>
                </a:solidFill>
              </a:rPr>
              <a:t> </a:t>
            </a:r>
            <a:r>
              <a:rPr dirty="0" sz="2950" spc="110">
                <a:solidFill>
                  <a:srgbClr val="9DC3E6"/>
                </a:solidFill>
              </a:rPr>
              <a:t>Shopping</a:t>
            </a:r>
            <a:r>
              <a:rPr dirty="0" sz="2950" spc="110" b="1">
                <a:latin typeface="프리젠테이션 8 ExtraBold"/>
                <a:cs typeface="프리젠테이션 8 ExtraBold"/>
              </a:rPr>
              <a:t>의 </a:t>
            </a:r>
            <a:r>
              <a:rPr dirty="0" sz="2950" spc="315" b="1">
                <a:latin typeface="프리젠테이션 8 ExtraBold"/>
                <a:cs typeface="프리젠테이션 8 ExtraBold"/>
              </a:rPr>
              <a:t>영역으로의</a:t>
            </a:r>
            <a:r>
              <a:rPr dirty="0" sz="2950" spc="35" b="1">
                <a:latin typeface="프리젠테이션 8 ExtraBold"/>
                <a:cs typeface="프리젠테이션 8 ExtraBold"/>
              </a:rPr>
              <a:t> </a:t>
            </a:r>
            <a:r>
              <a:rPr dirty="0" sz="2950" spc="275" b="1">
                <a:latin typeface="프리젠테이션 8 ExtraBold"/>
                <a:cs typeface="프리젠테이션 8 ExtraBold"/>
              </a:rPr>
              <a:t>확장</a:t>
            </a:r>
            <a:endParaRPr sz="2950">
              <a:latin typeface="프리젠테이션 8 ExtraBold"/>
              <a:cs typeface="프리젠테이션 8 ExtraBold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8394" y="2626614"/>
              <a:ext cx="3641597" cy="403326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sp>
          <p:nvSpPr>
            <p:cNvPr id="3" name="object 3" descr=""/>
            <p:cNvSpPr/>
            <p:nvPr/>
          </p:nvSpPr>
          <p:spPr>
            <a:xfrm>
              <a:off x="6721602" y="2547366"/>
              <a:ext cx="0" cy="3414395"/>
            </a:xfrm>
            <a:custGeom>
              <a:avLst/>
              <a:gdLst/>
              <a:ahLst/>
              <a:cxnLst/>
              <a:rect l="l" t="t" r="r" b="b"/>
              <a:pathLst>
                <a:path w="0" h="3414395">
                  <a:moveTo>
                    <a:pt x="0" y="0"/>
                  </a:moveTo>
                  <a:lnTo>
                    <a:pt x="0" y="3414306"/>
                  </a:lnTo>
                </a:path>
              </a:pathLst>
            </a:custGeom>
            <a:ln w="35052">
              <a:solidFill>
                <a:srgbClr val="999B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4919471" y="3424428"/>
              <a:ext cx="3557270" cy="1588135"/>
            </a:xfrm>
            <a:custGeom>
              <a:avLst/>
              <a:gdLst/>
              <a:ahLst/>
              <a:cxnLst/>
              <a:rect l="l" t="t" r="r" b="b"/>
              <a:pathLst>
                <a:path w="3557270" h="1588135">
                  <a:moveTo>
                    <a:pt x="0" y="0"/>
                  </a:moveTo>
                  <a:lnTo>
                    <a:pt x="3556825" y="1587728"/>
                  </a:lnTo>
                </a:path>
              </a:pathLst>
            </a:custGeom>
            <a:ln w="35052">
              <a:solidFill>
                <a:srgbClr val="999BD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919470" y="3436620"/>
              <a:ext cx="3557270" cy="1576705"/>
            </a:xfrm>
            <a:custGeom>
              <a:avLst/>
              <a:gdLst/>
              <a:ahLst/>
              <a:cxnLst/>
              <a:rect l="l" t="t" r="r" b="b"/>
              <a:pathLst>
                <a:path w="3557270" h="1576704">
                  <a:moveTo>
                    <a:pt x="3556825" y="0"/>
                  </a:moveTo>
                  <a:lnTo>
                    <a:pt x="0" y="1576095"/>
                  </a:lnTo>
                </a:path>
              </a:pathLst>
            </a:custGeom>
            <a:ln w="35052">
              <a:solidFill>
                <a:srgbClr val="999BD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5658" y="3133344"/>
              <a:ext cx="2151887" cy="212902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85062" y="481389"/>
            <a:ext cx="577659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400" b="1">
                <a:latin typeface="프리젠테이션 8 ExtraBold"/>
                <a:cs typeface="프리젠테이션 8 ExtraBold"/>
              </a:rPr>
              <a:t>생성형</a:t>
            </a:r>
            <a:r>
              <a:rPr dirty="0" sz="3600" spc="80" b="1">
                <a:latin typeface="프리젠테이션 8 ExtraBold"/>
                <a:cs typeface="프리젠테이션 8 ExtraBold"/>
              </a:rPr>
              <a:t> </a:t>
            </a:r>
            <a:r>
              <a:rPr dirty="0" sz="3600" spc="180"/>
              <a:t>AI</a:t>
            </a:r>
            <a:r>
              <a:rPr dirty="0" sz="3600" spc="180" b="1">
                <a:latin typeface="프리젠테이션 8 ExtraBold"/>
                <a:cs typeface="프리젠테이션 8 ExtraBold"/>
              </a:rPr>
              <a:t>와</a:t>
            </a:r>
            <a:r>
              <a:rPr dirty="0" sz="3600" spc="95" b="1">
                <a:latin typeface="프리젠테이션 8 ExtraBold"/>
                <a:cs typeface="프리젠테이션 8 ExtraBold"/>
              </a:rPr>
              <a:t> </a:t>
            </a:r>
            <a:r>
              <a:rPr dirty="0" sz="3600" spc="415" b="1">
                <a:latin typeface="프리젠테이션 8 ExtraBold"/>
                <a:cs typeface="프리젠테이션 8 ExtraBold"/>
              </a:rPr>
              <a:t>산업</a:t>
            </a:r>
            <a:r>
              <a:rPr dirty="0" sz="3600" spc="75" b="1">
                <a:latin typeface="프리젠테이션 8 ExtraBold"/>
                <a:cs typeface="프리젠테이션 8 ExtraBold"/>
              </a:rPr>
              <a:t> </a:t>
            </a:r>
            <a:r>
              <a:rPr dirty="0" sz="3600" spc="395" b="1">
                <a:latin typeface="프리젠테이션 8 ExtraBold"/>
                <a:cs typeface="프리젠테이션 8 ExtraBold"/>
              </a:rPr>
              <a:t>생태계의</a:t>
            </a:r>
            <a:r>
              <a:rPr dirty="0" sz="3600" spc="80" b="1">
                <a:latin typeface="프리젠테이션 8 ExtraBold"/>
                <a:cs typeface="프리젠테이션 8 ExtraBold"/>
              </a:rPr>
              <a:t> </a:t>
            </a:r>
            <a:r>
              <a:rPr dirty="0" sz="3600" spc="355" b="1">
                <a:latin typeface="프리젠테이션 8 ExtraBold"/>
                <a:cs typeface="프리젠테이션 8 ExtraBold"/>
              </a:rPr>
              <a:t>변화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85800" y="1289304"/>
            <a:ext cx="7200265" cy="4373245"/>
            <a:chOff x="685800" y="1289304"/>
            <a:chExt cx="7200265" cy="4373245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1521" y="1318260"/>
              <a:ext cx="417575" cy="41681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8920" y="1345692"/>
              <a:ext cx="342899" cy="34366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41641" y="1289304"/>
              <a:ext cx="844283" cy="31241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85800" y="2786629"/>
              <a:ext cx="4234180" cy="1300480"/>
            </a:xfrm>
            <a:custGeom>
              <a:avLst/>
              <a:gdLst/>
              <a:ahLst/>
              <a:cxnLst/>
              <a:rect l="l" t="t" r="r" b="b"/>
              <a:pathLst>
                <a:path w="4234180" h="1300479">
                  <a:moveTo>
                    <a:pt x="4074071" y="0"/>
                  </a:moveTo>
                  <a:lnTo>
                    <a:pt x="159600" y="0"/>
                  </a:lnTo>
                  <a:lnTo>
                    <a:pt x="109152" y="8137"/>
                  </a:lnTo>
                  <a:lnTo>
                    <a:pt x="65340" y="30795"/>
                  </a:lnTo>
                  <a:lnTo>
                    <a:pt x="30792" y="65345"/>
                  </a:lnTo>
                  <a:lnTo>
                    <a:pt x="8136" y="109157"/>
                  </a:lnTo>
                  <a:lnTo>
                    <a:pt x="0" y="159600"/>
                  </a:lnTo>
                  <a:lnTo>
                    <a:pt x="0" y="1140383"/>
                  </a:lnTo>
                  <a:lnTo>
                    <a:pt x="8136" y="1190825"/>
                  </a:lnTo>
                  <a:lnTo>
                    <a:pt x="30792" y="1234634"/>
                  </a:lnTo>
                  <a:lnTo>
                    <a:pt x="65340" y="1269180"/>
                  </a:lnTo>
                  <a:lnTo>
                    <a:pt x="109152" y="1291836"/>
                  </a:lnTo>
                  <a:lnTo>
                    <a:pt x="159600" y="1299972"/>
                  </a:lnTo>
                  <a:lnTo>
                    <a:pt x="4074071" y="1299972"/>
                  </a:lnTo>
                  <a:lnTo>
                    <a:pt x="4124519" y="1291836"/>
                  </a:lnTo>
                  <a:lnTo>
                    <a:pt x="4168331" y="1269180"/>
                  </a:lnTo>
                  <a:lnTo>
                    <a:pt x="4202879" y="1234634"/>
                  </a:lnTo>
                  <a:lnTo>
                    <a:pt x="4225535" y="1190825"/>
                  </a:lnTo>
                  <a:lnTo>
                    <a:pt x="4233672" y="1140383"/>
                  </a:lnTo>
                  <a:lnTo>
                    <a:pt x="4233672" y="159600"/>
                  </a:lnTo>
                  <a:lnTo>
                    <a:pt x="4225535" y="109157"/>
                  </a:lnTo>
                  <a:lnTo>
                    <a:pt x="4202879" y="65345"/>
                  </a:lnTo>
                  <a:lnTo>
                    <a:pt x="4168331" y="30795"/>
                  </a:lnTo>
                  <a:lnTo>
                    <a:pt x="4124519" y="8137"/>
                  </a:lnTo>
                  <a:lnTo>
                    <a:pt x="4074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3364" y="2971800"/>
              <a:ext cx="691895" cy="4723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1647" y="2975610"/>
              <a:ext cx="692365" cy="46862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85800" y="4362445"/>
              <a:ext cx="4234180" cy="1300480"/>
            </a:xfrm>
            <a:custGeom>
              <a:avLst/>
              <a:gdLst/>
              <a:ahLst/>
              <a:cxnLst/>
              <a:rect l="l" t="t" r="r" b="b"/>
              <a:pathLst>
                <a:path w="4234180" h="1300479">
                  <a:moveTo>
                    <a:pt x="4074071" y="0"/>
                  </a:moveTo>
                  <a:lnTo>
                    <a:pt x="159600" y="0"/>
                  </a:lnTo>
                  <a:lnTo>
                    <a:pt x="109152" y="8137"/>
                  </a:lnTo>
                  <a:lnTo>
                    <a:pt x="65340" y="30795"/>
                  </a:lnTo>
                  <a:lnTo>
                    <a:pt x="30792" y="65345"/>
                  </a:lnTo>
                  <a:lnTo>
                    <a:pt x="8136" y="109157"/>
                  </a:lnTo>
                  <a:lnTo>
                    <a:pt x="0" y="159600"/>
                  </a:lnTo>
                  <a:lnTo>
                    <a:pt x="0" y="1140383"/>
                  </a:lnTo>
                  <a:lnTo>
                    <a:pt x="8136" y="1190825"/>
                  </a:lnTo>
                  <a:lnTo>
                    <a:pt x="30792" y="1234634"/>
                  </a:lnTo>
                  <a:lnTo>
                    <a:pt x="65340" y="1269180"/>
                  </a:lnTo>
                  <a:lnTo>
                    <a:pt x="109152" y="1291836"/>
                  </a:lnTo>
                  <a:lnTo>
                    <a:pt x="159600" y="1299972"/>
                  </a:lnTo>
                  <a:lnTo>
                    <a:pt x="4074071" y="1299972"/>
                  </a:lnTo>
                  <a:lnTo>
                    <a:pt x="4124519" y="1291836"/>
                  </a:lnTo>
                  <a:lnTo>
                    <a:pt x="4168331" y="1269180"/>
                  </a:lnTo>
                  <a:lnTo>
                    <a:pt x="4202879" y="1234634"/>
                  </a:lnTo>
                  <a:lnTo>
                    <a:pt x="4225535" y="1190825"/>
                  </a:lnTo>
                  <a:lnTo>
                    <a:pt x="4233672" y="1140383"/>
                  </a:lnTo>
                  <a:lnTo>
                    <a:pt x="4233672" y="159600"/>
                  </a:lnTo>
                  <a:lnTo>
                    <a:pt x="4225535" y="109157"/>
                  </a:lnTo>
                  <a:lnTo>
                    <a:pt x="4202879" y="65345"/>
                  </a:lnTo>
                  <a:lnTo>
                    <a:pt x="4168331" y="30795"/>
                  </a:lnTo>
                  <a:lnTo>
                    <a:pt x="4124519" y="8137"/>
                  </a:lnTo>
                  <a:lnTo>
                    <a:pt x="40740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860483" y="2894268"/>
            <a:ext cx="2781300" cy="100203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2000" spc="155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생성형</a:t>
            </a:r>
            <a:r>
              <a:rPr dirty="0" sz="2000" spc="155" b="1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AI-</a:t>
            </a:r>
            <a:r>
              <a:rPr dirty="0" sz="2000" spc="245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응용</a:t>
            </a:r>
            <a:r>
              <a:rPr dirty="0" sz="2000" spc="160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000" spc="220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서비스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400" spc="-105" b="1">
                <a:latin typeface="함초롬바탕"/>
                <a:cs typeface="함초롬바탕"/>
              </a:rPr>
              <a:t>다양한</a:t>
            </a:r>
            <a:r>
              <a:rPr dirty="0" sz="1400" spc="-3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서비스</a:t>
            </a:r>
            <a:r>
              <a:rPr dirty="0" sz="1400" spc="-3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플랫폼의</a:t>
            </a:r>
            <a:r>
              <a:rPr dirty="0" sz="1400" spc="-35" b="1">
                <a:latin typeface="함초롬바탕"/>
                <a:cs typeface="함초롬바탕"/>
              </a:rPr>
              <a:t> </a:t>
            </a:r>
            <a:r>
              <a:rPr dirty="0" sz="1400" spc="-25" b="1">
                <a:latin typeface="함초롬바탕"/>
                <a:cs typeface="함초롬바탕"/>
              </a:rPr>
              <a:t>진화</a:t>
            </a:r>
            <a:endParaRPr sz="1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dirty="0" sz="1400" spc="-190" b="1">
                <a:latin typeface="함초롬바탕"/>
                <a:cs typeface="함초롬바탕"/>
              </a:rPr>
              <a:t>-</a:t>
            </a:r>
            <a:r>
              <a:rPr dirty="0" sz="1400" spc="-60" b="1">
                <a:latin typeface="함초롬바탕"/>
                <a:cs typeface="함초롬바탕"/>
              </a:rPr>
              <a:t> e커머스,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85" b="1">
                <a:latin typeface="함초롬바탕"/>
                <a:cs typeface="함초롬바탕"/>
              </a:rPr>
              <a:t>웹툰,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85" b="1">
                <a:latin typeface="함초롬바탕"/>
                <a:cs typeface="함초롬바탕"/>
              </a:rPr>
              <a:t>주식,</a:t>
            </a:r>
            <a:r>
              <a:rPr dirty="0" sz="1400" spc="-50" b="1">
                <a:latin typeface="함초롬바탕"/>
                <a:cs typeface="함초롬바탕"/>
              </a:rPr>
              <a:t> </a:t>
            </a:r>
            <a:r>
              <a:rPr dirty="0" sz="1400" spc="-85" b="1">
                <a:latin typeface="함초롬바탕"/>
                <a:cs typeface="함초롬바탕"/>
              </a:rPr>
              <a:t>은행,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뷰티</a:t>
            </a:r>
            <a:r>
              <a:rPr dirty="0" sz="1400" spc="-50" b="1">
                <a:latin typeface="함초롬바탕"/>
                <a:cs typeface="함초롬바탕"/>
              </a:rPr>
              <a:t> </a:t>
            </a:r>
            <a:r>
              <a:rPr dirty="0" sz="1400" spc="-25" b="1">
                <a:latin typeface="함초롬바탕"/>
                <a:cs typeface="함초롬바탕"/>
              </a:rPr>
              <a:t>업계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3417570" y="1308349"/>
            <a:ext cx="5420995" cy="5826760"/>
            <a:chOff x="3417570" y="1308349"/>
            <a:chExt cx="5420995" cy="5826760"/>
          </a:xfrm>
        </p:grpSpPr>
        <p:sp>
          <p:nvSpPr>
            <p:cNvPr id="18" name="object 18" descr=""/>
            <p:cNvSpPr/>
            <p:nvPr/>
          </p:nvSpPr>
          <p:spPr>
            <a:xfrm>
              <a:off x="4604766" y="1308353"/>
              <a:ext cx="4234180" cy="5826760"/>
            </a:xfrm>
            <a:custGeom>
              <a:avLst/>
              <a:gdLst/>
              <a:ahLst/>
              <a:cxnLst/>
              <a:rect l="l" t="t" r="r" b="b"/>
              <a:pathLst>
                <a:path w="4234180" h="5826759">
                  <a:moveTo>
                    <a:pt x="4233672" y="4685881"/>
                  </a:moveTo>
                  <a:lnTo>
                    <a:pt x="4225531" y="4635436"/>
                  </a:lnTo>
                  <a:lnTo>
                    <a:pt x="4202874" y="4591621"/>
                  </a:lnTo>
                  <a:lnTo>
                    <a:pt x="4168330" y="4557077"/>
                  </a:lnTo>
                  <a:lnTo>
                    <a:pt x="4124515" y="4534420"/>
                  </a:lnTo>
                  <a:lnTo>
                    <a:pt x="4074071" y="4526280"/>
                  </a:lnTo>
                  <a:lnTo>
                    <a:pt x="159600" y="4526280"/>
                  </a:lnTo>
                  <a:lnTo>
                    <a:pt x="109143" y="4534420"/>
                  </a:lnTo>
                  <a:lnTo>
                    <a:pt x="65328" y="4557077"/>
                  </a:lnTo>
                  <a:lnTo>
                    <a:pt x="30784" y="4591621"/>
                  </a:lnTo>
                  <a:lnTo>
                    <a:pt x="8128" y="4635436"/>
                  </a:lnTo>
                  <a:lnTo>
                    <a:pt x="0" y="4685881"/>
                  </a:lnTo>
                  <a:lnTo>
                    <a:pt x="0" y="5666664"/>
                  </a:lnTo>
                  <a:lnTo>
                    <a:pt x="8128" y="5717108"/>
                  </a:lnTo>
                  <a:lnTo>
                    <a:pt x="30784" y="5760910"/>
                  </a:lnTo>
                  <a:lnTo>
                    <a:pt x="65328" y="5795467"/>
                  </a:lnTo>
                  <a:lnTo>
                    <a:pt x="109143" y="5818111"/>
                  </a:lnTo>
                  <a:lnTo>
                    <a:pt x="159600" y="5826252"/>
                  </a:lnTo>
                  <a:lnTo>
                    <a:pt x="4074071" y="5826252"/>
                  </a:lnTo>
                  <a:lnTo>
                    <a:pt x="4124515" y="5818111"/>
                  </a:lnTo>
                  <a:lnTo>
                    <a:pt x="4168330" y="5795467"/>
                  </a:lnTo>
                  <a:lnTo>
                    <a:pt x="4202874" y="5760910"/>
                  </a:lnTo>
                  <a:lnTo>
                    <a:pt x="4225531" y="5717108"/>
                  </a:lnTo>
                  <a:lnTo>
                    <a:pt x="4233672" y="5666664"/>
                  </a:lnTo>
                  <a:lnTo>
                    <a:pt x="4233672" y="4685881"/>
                  </a:lnTo>
                  <a:close/>
                </a:path>
                <a:path w="4234180" h="5826759">
                  <a:moveTo>
                    <a:pt x="4233672" y="159600"/>
                  </a:moveTo>
                  <a:lnTo>
                    <a:pt x="4225531" y="109156"/>
                  </a:lnTo>
                  <a:lnTo>
                    <a:pt x="4202874" y="65341"/>
                  </a:lnTo>
                  <a:lnTo>
                    <a:pt x="4168330" y="30797"/>
                  </a:lnTo>
                  <a:lnTo>
                    <a:pt x="4124515" y="8140"/>
                  </a:lnTo>
                  <a:lnTo>
                    <a:pt x="4074071" y="0"/>
                  </a:lnTo>
                  <a:lnTo>
                    <a:pt x="159600" y="0"/>
                  </a:lnTo>
                  <a:lnTo>
                    <a:pt x="109143" y="8140"/>
                  </a:lnTo>
                  <a:lnTo>
                    <a:pt x="65328" y="30797"/>
                  </a:lnTo>
                  <a:lnTo>
                    <a:pt x="30784" y="65341"/>
                  </a:lnTo>
                  <a:lnTo>
                    <a:pt x="8128" y="109156"/>
                  </a:lnTo>
                  <a:lnTo>
                    <a:pt x="0" y="159600"/>
                  </a:lnTo>
                  <a:lnTo>
                    <a:pt x="0" y="1140383"/>
                  </a:lnTo>
                  <a:lnTo>
                    <a:pt x="8128" y="1190828"/>
                  </a:lnTo>
                  <a:lnTo>
                    <a:pt x="30784" y="1234630"/>
                  </a:lnTo>
                  <a:lnTo>
                    <a:pt x="65328" y="1269187"/>
                  </a:lnTo>
                  <a:lnTo>
                    <a:pt x="109143" y="1291831"/>
                  </a:lnTo>
                  <a:lnTo>
                    <a:pt x="159600" y="1299972"/>
                  </a:lnTo>
                  <a:lnTo>
                    <a:pt x="4074071" y="1299972"/>
                  </a:lnTo>
                  <a:lnTo>
                    <a:pt x="4124515" y="1291831"/>
                  </a:lnTo>
                  <a:lnTo>
                    <a:pt x="4168330" y="1269187"/>
                  </a:lnTo>
                  <a:lnTo>
                    <a:pt x="4202874" y="1234630"/>
                  </a:lnTo>
                  <a:lnTo>
                    <a:pt x="4225531" y="1190828"/>
                  </a:lnTo>
                  <a:lnTo>
                    <a:pt x="4233672" y="1140383"/>
                  </a:lnTo>
                  <a:lnTo>
                    <a:pt x="4233672" y="159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7570" y="4502658"/>
              <a:ext cx="510082" cy="54019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85260" y="4502658"/>
              <a:ext cx="780275" cy="48386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89832" y="5013960"/>
              <a:ext cx="762330" cy="546353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860483" y="4418369"/>
            <a:ext cx="2514600" cy="1039494"/>
          </a:xfrm>
          <a:prstGeom prst="rect">
            <a:avLst/>
          </a:prstGeom>
        </p:spPr>
        <p:txBody>
          <a:bodyPr wrap="square" lIns="0" tIns="1784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dirty="0" sz="2000" spc="155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생성형</a:t>
            </a:r>
            <a:r>
              <a:rPr dirty="0" sz="2000" spc="155" b="1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AI-</a:t>
            </a:r>
            <a:r>
              <a:rPr dirty="0" sz="2000" spc="185" b="1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HW</a:t>
            </a:r>
            <a:r>
              <a:rPr dirty="0" sz="2000" spc="185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와의</a:t>
            </a:r>
            <a:r>
              <a:rPr dirty="0" sz="2000" spc="165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000" spc="220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융합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dirty="0" sz="1400" spc="-105" b="1">
                <a:latin typeface="함초롬바탕"/>
                <a:cs typeface="함초롬바탕"/>
              </a:rPr>
              <a:t>대화형</a:t>
            </a:r>
            <a:r>
              <a:rPr dirty="0" sz="1400" spc="-3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기기로의</a:t>
            </a:r>
            <a:r>
              <a:rPr dirty="0" sz="1400" spc="-30" b="1">
                <a:latin typeface="함초롬바탕"/>
                <a:cs typeface="함초롬바탕"/>
              </a:rPr>
              <a:t> </a:t>
            </a:r>
            <a:r>
              <a:rPr dirty="0" sz="1400" spc="-25" b="1">
                <a:latin typeface="함초롬바탕"/>
                <a:cs typeface="함초롬바탕"/>
              </a:rPr>
              <a:t>진화</a:t>
            </a:r>
            <a:endParaRPr sz="1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dirty="0" sz="1400" spc="-105" b="1">
                <a:latin typeface="함초롬바탕"/>
                <a:cs typeface="함초롬바탕"/>
              </a:rPr>
              <a:t>→</a:t>
            </a:r>
            <a:r>
              <a:rPr dirty="0" sz="1400" spc="-5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대화형</a:t>
            </a:r>
            <a:r>
              <a:rPr dirty="0" sz="1400" spc="-4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명령을</a:t>
            </a:r>
            <a:r>
              <a:rPr dirty="0" sz="1400" spc="-4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통한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편의성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25" b="1">
                <a:latin typeface="함초롬바탕"/>
                <a:cs typeface="함초롬바탕"/>
              </a:rPr>
              <a:t>향상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844425" y="1396244"/>
            <a:ext cx="3590290" cy="100203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2000" spc="170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생성형</a:t>
            </a:r>
            <a:r>
              <a:rPr dirty="0" sz="2000" spc="170" b="1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AI</a:t>
            </a:r>
            <a:r>
              <a:rPr dirty="0" sz="2000" spc="145" b="1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000" spc="245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자체</a:t>
            </a:r>
            <a:r>
              <a:rPr dirty="0" sz="2000" spc="140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000" spc="220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서비스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400" spc="-105" b="1">
                <a:latin typeface="함초롬바탕"/>
                <a:cs typeface="함초롬바탕"/>
              </a:rPr>
              <a:t>대화형</a:t>
            </a:r>
            <a:r>
              <a:rPr dirty="0" sz="1400" spc="-4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명령으로</a:t>
            </a:r>
            <a:r>
              <a:rPr dirty="0" sz="1400" spc="-40" b="1">
                <a:latin typeface="함초롬바탕"/>
                <a:cs typeface="함초롬바탕"/>
              </a:rPr>
              <a:t> </a:t>
            </a:r>
            <a:r>
              <a:rPr dirty="0" sz="1400" spc="-85" b="1">
                <a:latin typeface="함초롬바탕"/>
                <a:cs typeface="함초롬바탕"/>
              </a:rPr>
              <a:t>텍스트,사진,영상</a:t>
            </a:r>
            <a:r>
              <a:rPr dirty="0" sz="1400" spc="-2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등</a:t>
            </a:r>
            <a:r>
              <a:rPr dirty="0" sz="1400" spc="-5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미디어</a:t>
            </a:r>
            <a:r>
              <a:rPr dirty="0" sz="1400" spc="-40" b="1">
                <a:latin typeface="함초롬바탕"/>
                <a:cs typeface="함초롬바탕"/>
              </a:rPr>
              <a:t> </a:t>
            </a:r>
            <a:r>
              <a:rPr dirty="0" sz="1400" spc="-25" b="1">
                <a:latin typeface="함초롬바탕"/>
                <a:cs typeface="함초롬바탕"/>
              </a:rPr>
              <a:t>생성</a:t>
            </a:r>
            <a:endParaRPr sz="1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dirty="0" sz="1400" spc="-105" b="1">
                <a:latin typeface="함초롬바탕"/>
                <a:cs typeface="함초롬바탕"/>
              </a:rPr>
              <a:t>→</a:t>
            </a:r>
            <a:r>
              <a:rPr dirty="0" sz="1400" spc="-5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전반적인</a:t>
            </a:r>
            <a:r>
              <a:rPr dirty="0" sz="1400" spc="-40" b="1">
                <a:latin typeface="함초롬바탕"/>
                <a:cs typeface="함초롬바탕"/>
              </a:rPr>
              <a:t> </a:t>
            </a:r>
            <a:r>
              <a:rPr dirty="0" sz="1400" spc="-60" b="1">
                <a:latin typeface="함초롬바탕"/>
                <a:cs typeface="함초롬바탕"/>
              </a:rPr>
              <a:t>AI </a:t>
            </a:r>
            <a:r>
              <a:rPr dirty="0" sz="1400" spc="-105" b="1">
                <a:latin typeface="함초롬바탕"/>
                <a:cs typeface="함초롬바탕"/>
              </a:rPr>
              <a:t>적용</a:t>
            </a:r>
            <a:r>
              <a:rPr dirty="0" sz="1400" spc="-4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분야에서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작업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효율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25" b="1">
                <a:latin typeface="함초롬바탕"/>
                <a:cs typeface="함초롬바탕"/>
              </a:rPr>
              <a:t>향상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7149845" y="1504950"/>
            <a:ext cx="5560695" cy="5276850"/>
            <a:chOff x="7149845" y="1504950"/>
            <a:chExt cx="5560695" cy="5276850"/>
          </a:xfrm>
        </p:grpSpPr>
        <p:pic>
          <p:nvPicPr>
            <p:cNvPr id="25" name="object 2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9845" y="1562100"/>
              <a:ext cx="281939" cy="281927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00365" y="1569720"/>
              <a:ext cx="281177" cy="28117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40979" y="1504950"/>
              <a:ext cx="810767" cy="299465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00237" y="5967221"/>
              <a:ext cx="651509" cy="814539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8476488" y="2786633"/>
              <a:ext cx="4234180" cy="2875915"/>
            </a:xfrm>
            <a:custGeom>
              <a:avLst/>
              <a:gdLst/>
              <a:ahLst/>
              <a:cxnLst/>
              <a:rect l="l" t="t" r="r" b="b"/>
              <a:pathLst>
                <a:path w="4234180" h="2875915">
                  <a:moveTo>
                    <a:pt x="4233672" y="1735416"/>
                  </a:moveTo>
                  <a:lnTo>
                    <a:pt x="4225531" y="1684972"/>
                  </a:lnTo>
                  <a:lnTo>
                    <a:pt x="4202874" y="1641157"/>
                  </a:lnTo>
                  <a:lnTo>
                    <a:pt x="4168330" y="1606613"/>
                  </a:lnTo>
                  <a:lnTo>
                    <a:pt x="4124515" y="1583956"/>
                  </a:lnTo>
                  <a:lnTo>
                    <a:pt x="4074071" y="1575816"/>
                  </a:lnTo>
                  <a:lnTo>
                    <a:pt x="159600" y="1575816"/>
                  </a:lnTo>
                  <a:lnTo>
                    <a:pt x="109143" y="1583956"/>
                  </a:lnTo>
                  <a:lnTo>
                    <a:pt x="65328" y="1606613"/>
                  </a:lnTo>
                  <a:lnTo>
                    <a:pt x="30784" y="1641157"/>
                  </a:lnTo>
                  <a:lnTo>
                    <a:pt x="8128" y="1684972"/>
                  </a:lnTo>
                  <a:lnTo>
                    <a:pt x="0" y="1735416"/>
                  </a:lnTo>
                  <a:lnTo>
                    <a:pt x="0" y="2716199"/>
                  </a:lnTo>
                  <a:lnTo>
                    <a:pt x="8128" y="2766644"/>
                  </a:lnTo>
                  <a:lnTo>
                    <a:pt x="30784" y="2810446"/>
                  </a:lnTo>
                  <a:lnTo>
                    <a:pt x="65328" y="2845003"/>
                  </a:lnTo>
                  <a:lnTo>
                    <a:pt x="109143" y="2867647"/>
                  </a:lnTo>
                  <a:lnTo>
                    <a:pt x="159600" y="2875788"/>
                  </a:lnTo>
                  <a:lnTo>
                    <a:pt x="4074071" y="2875788"/>
                  </a:lnTo>
                  <a:lnTo>
                    <a:pt x="4124515" y="2867647"/>
                  </a:lnTo>
                  <a:lnTo>
                    <a:pt x="4168330" y="2845003"/>
                  </a:lnTo>
                  <a:lnTo>
                    <a:pt x="4202874" y="2810446"/>
                  </a:lnTo>
                  <a:lnTo>
                    <a:pt x="4225531" y="2766644"/>
                  </a:lnTo>
                  <a:lnTo>
                    <a:pt x="4233672" y="2716199"/>
                  </a:lnTo>
                  <a:lnTo>
                    <a:pt x="4233672" y="1735416"/>
                  </a:lnTo>
                  <a:close/>
                </a:path>
                <a:path w="4234180" h="2875915">
                  <a:moveTo>
                    <a:pt x="4233672" y="159600"/>
                  </a:moveTo>
                  <a:lnTo>
                    <a:pt x="4225531" y="109156"/>
                  </a:lnTo>
                  <a:lnTo>
                    <a:pt x="4202874" y="65341"/>
                  </a:lnTo>
                  <a:lnTo>
                    <a:pt x="4168330" y="30797"/>
                  </a:lnTo>
                  <a:lnTo>
                    <a:pt x="4124515" y="8140"/>
                  </a:lnTo>
                  <a:lnTo>
                    <a:pt x="4074071" y="0"/>
                  </a:lnTo>
                  <a:lnTo>
                    <a:pt x="159600" y="0"/>
                  </a:lnTo>
                  <a:lnTo>
                    <a:pt x="109143" y="8140"/>
                  </a:lnTo>
                  <a:lnTo>
                    <a:pt x="65328" y="30797"/>
                  </a:lnTo>
                  <a:lnTo>
                    <a:pt x="30784" y="65341"/>
                  </a:lnTo>
                  <a:lnTo>
                    <a:pt x="8128" y="109156"/>
                  </a:lnTo>
                  <a:lnTo>
                    <a:pt x="0" y="159600"/>
                  </a:lnTo>
                  <a:lnTo>
                    <a:pt x="0" y="1140383"/>
                  </a:lnTo>
                  <a:lnTo>
                    <a:pt x="8128" y="1190828"/>
                  </a:lnTo>
                  <a:lnTo>
                    <a:pt x="30784" y="1234630"/>
                  </a:lnTo>
                  <a:lnTo>
                    <a:pt x="65328" y="1269187"/>
                  </a:lnTo>
                  <a:lnTo>
                    <a:pt x="109143" y="1291831"/>
                  </a:lnTo>
                  <a:lnTo>
                    <a:pt x="159600" y="1299972"/>
                  </a:lnTo>
                  <a:lnTo>
                    <a:pt x="4074071" y="1299972"/>
                  </a:lnTo>
                  <a:lnTo>
                    <a:pt x="4124515" y="1291831"/>
                  </a:lnTo>
                  <a:lnTo>
                    <a:pt x="4168330" y="1269187"/>
                  </a:lnTo>
                  <a:lnTo>
                    <a:pt x="4202874" y="1234630"/>
                  </a:lnTo>
                  <a:lnTo>
                    <a:pt x="4225531" y="1190828"/>
                  </a:lnTo>
                  <a:lnTo>
                    <a:pt x="4233672" y="1140383"/>
                  </a:lnTo>
                  <a:lnTo>
                    <a:pt x="4233672" y="159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8651171" y="2894268"/>
            <a:ext cx="3574415" cy="1002030"/>
          </a:xfrm>
          <a:prstGeom prst="rect">
            <a:avLst/>
          </a:prstGeom>
        </p:spPr>
        <p:txBody>
          <a:bodyPr wrap="square" lIns="0" tIns="1568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dirty="0" sz="2000" spc="250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메타버스의</a:t>
            </a:r>
            <a:r>
              <a:rPr dirty="0" sz="2000" spc="130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000" spc="170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부활</a:t>
            </a:r>
            <a:r>
              <a:rPr dirty="0" sz="2000" spc="170" b="1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?</a:t>
            </a:r>
            <a:endParaRPr sz="2000">
              <a:latin typeface="프리젠테이션 6 SemiBold"/>
              <a:cs typeface="프리젠테이션 6 SemiBold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400" spc="-105" b="1">
                <a:latin typeface="함초롬바탕"/>
                <a:cs typeface="함초롬바탕"/>
              </a:rPr>
              <a:t>가상세계</a:t>
            </a:r>
            <a:r>
              <a:rPr dirty="0" sz="1400" spc="-30" b="1">
                <a:latin typeface="함초롬바탕"/>
                <a:cs typeface="함초롬바탕"/>
              </a:rPr>
              <a:t> </a:t>
            </a:r>
            <a:r>
              <a:rPr dirty="0" sz="1400" spc="-25" b="1">
                <a:latin typeface="함초롬바탕"/>
                <a:cs typeface="함초롬바탕"/>
              </a:rPr>
              <a:t>활성화</a:t>
            </a:r>
            <a:endParaRPr sz="14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dirty="0" sz="1400" spc="-105" b="1">
                <a:latin typeface="함초롬바탕"/>
                <a:cs typeface="함초롬바탕"/>
              </a:rPr>
              <a:t>→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공간제약을</a:t>
            </a:r>
            <a:r>
              <a:rPr dirty="0" sz="1400" spc="-3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넘어선</a:t>
            </a:r>
            <a:r>
              <a:rPr dirty="0" sz="1400" spc="-4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간접적인</a:t>
            </a:r>
            <a:r>
              <a:rPr dirty="0" sz="1400" spc="-4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경험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및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효율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25" b="1">
                <a:latin typeface="함초롬바탕"/>
                <a:cs typeface="함초롬바탕"/>
              </a:rPr>
              <a:t>향상</a:t>
            </a:r>
            <a:endParaRPr sz="1400">
              <a:latin typeface="함초롬바탕"/>
              <a:cs typeface="함초롬바탕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8651171" y="4418320"/>
            <a:ext cx="1558290" cy="1039494"/>
          </a:xfrm>
          <a:prstGeom prst="rect">
            <a:avLst/>
          </a:prstGeom>
        </p:spPr>
        <p:txBody>
          <a:bodyPr wrap="square" lIns="0" tIns="1784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dirty="0" sz="2000" spc="225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산업응용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12700" marR="5080">
              <a:lnSpc>
                <a:spcPct val="100000"/>
              </a:lnSpc>
              <a:spcBef>
                <a:spcPts val="915"/>
              </a:spcBef>
            </a:pPr>
            <a:r>
              <a:rPr dirty="0" sz="1400" spc="-105" b="1">
                <a:latin typeface="함초롬바탕"/>
                <a:cs typeface="함초롬바탕"/>
              </a:rPr>
              <a:t>기업</a:t>
            </a:r>
            <a:r>
              <a:rPr dirty="0" sz="1400" spc="-50" b="1">
                <a:latin typeface="함초롬바탕"/>
                <a:cs typeface="함초롬바탕"/>
              </a:rPr>
              <a:t> </a:t>
            </a:r>
            <a:r>
              <a:rPr dirty="0" sz="1400" spc="-85" b="1">
                <a:latin typeface="함초롬바탕"/>
                <a:cs typeface="함초롬바탕"/>
              </a:rPr>
              <a:t>운영,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고장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65" b="1">
                <a:latin typeface="함초롬바탕"/>
                <a:cs typeface="함초롬바탕"/>
              </a:rPr>
              <a:t>진단, </a:t>
            </a:r>
            <a:r>
              <a:rPr dirty="0" sz="1400" spc="-90" b="1">
                <a:latin typeface="함초롬바탕"/>
                <a:cs typeface="함초롬바탕"/>
              </a:rPr>
              <a:t>자동화,</a:t>
            </a:r>
            <a:r>
              <a:rPr dirty="0" sz="1400" spc="-30" b="1">
                <a:latin typeface="함초롬바탕"/>
                <a:cs typeface="함초롬바탕"/>
              </a:rPr>
              <a:t> </a:t>
            </a:r>
            <a:r>
              <a:rPr dirty="0" sz="1400" spc="-20" b="1">
                <a:latin typeface="함초롬바탕"/>
                <a:cs typeface="함초롬바탕"/>
              </a:rPr>
              <a:t>문서검색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0315958" y="4733544"/>
            <a:ext cx="2234565" cy="619760"/>
            <a:chOff x="10315958" y="4733544"/>
            <a:chExt cx="2234565" cy="619760"/>
          </a:xfrm>
        </p:grpSpPr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15958" y="4734306"/>
              <a:ext cx="1100985" cy="618693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87150" y="4733544"/>
              <a:ext cx="1062990" cy="619505"/>
            </a:xfrm>
            <a:prstGeom prst="rect">
              <a:avLst/>
            </a:prstGeom>
          </p:spPr>
        </p:pic>
      </p:grpSp>
      <p:sp>
        <p:nvSpPr>
          <p:cNvPr id="35" name="object 35" descr=""/>
          <p:cNvSpPr txBox="1"/>
          <p:nvPr/>
        </p:nvSpPr>
        <p:spPr>
          <a:xfrm>
            <a:off x="4746514" y="5901718"/>
            <a:ext cx="3500120" cy="1142365"/>
          </a:xfrm>
          <a:prstGeom prst="rect">
            <a:avLst/>
          </a:prstGeom>
        </p:spPr>
        <p:txBody>
          <a:bodyPr wrap="square" lIns="0" tIns="11366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dirty="0" sz="2000" spc="245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마스터</a:t>
            </a:r>
            <a:r>
              <a:rPr dirty="0" sz="2000" spc="140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000" spc="60" b="1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AI</a:t>
            </a:r>
            <a:r>
              <a:rPr dirty="0" sz="2000" spc="110" b="1">
                <a:solidFill>
                  <a:srgbClr val="4446C4"/>
                </a:solidFill>
                <a:latin typeface="프리젠테이션 6 SemiBold"/>
                <a:cs typeface="프리젠테이션 6 SemiBold"/>
              </a:rPr>
              <a:t> </a:t>
            </a:r>
            <a:r>
              <a:rPr dirty="0" sz="2000" spc="225" b="1">
                <a:solidFill>
                  <a:srgbClr val="4446C4"/>
                </a:solidFill>
                <a:latin typeface="프리젠테이션 8 ExtraBold"/>
                <a:cs typeface="프리젠테이션 8 ExtraBold"/>
              </a:rPr>
              <a:t>에이전트</a:t>
            </a:r>
            <a:endParaRPr sz="2000">
              <a:latin typeface="프리젠테이션 8 ExtraBold"/>
              <a:cs typeface="프리젠테이션 8 ExtraBold"/>
            </a:endParaRPr>
          </a:p>
          <a:p>
            <a:pPr marL="84455" marR="639445">
              <a:lnSpc>
                <a:spcPct val="100000"/>
              </a:lnSpc>
              <a:spcBef>
                <a:spcPts val="555"/>
              </a:spcBef>
            </a:pPr>
            <a:r>
              <a:rPr dirty="0" sz="1400" spc="-105" b="1">
                <a:latin typeface="함초롬바탕"/>
                <a:cs typeface="함초롬바탕"/>
              </a:rPr>
              <a:t>단순한</a:t>
            </a:r>
            <a:r>
              <a:rPr dirty="0" sz="1400" spc="-3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학습형이</a:t>
            </a:r>
            <a:r>
              <a:rPr dirty="0" sz="1400" spc="-3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아니라</a:t>
            </a:r>
            <a:r>
              <a:rPr dirty="0" sz="1400" spc="-30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추론형이</a:t>
            </a:r>
            <a:r>
              <a:rPr dirty="0" sz="1400" spc="-30" b="1">
                <a:latin typeface="함초롬바탕"/>
                <a:cs typeface="함초롬바탕"/>
              </a:rPr>
              <a:t> </a:t>
            </a:r>
            <a:r>
              <a:rPr dirty="0" sz="1400" spc="-35" b="1">
                <a:latin typeface="함초롬바탕"/>
                <a:cs typeface="함초롬바탕"/>
              </a:rPr>
              <a:t>필요 </a:t>
            </a:r>
            <a:r>
              <a:rPr dirty="0" sz="1400" spc="-105" b="1">
                <a:latin typeface="함초롬바탕"/>
                <a:cs typeface="함초롬바탕"/>
              </a:rPr>
              <a:t>에이전트들끼리의</a:t>
            </a:r>
            <a:r>
              <a:rPr dirty="0" sz="1400" spc="25" b="1">
                <a:latin typeface="함초롬바탕"/>
                <a:cs typeface="함초롬바탕"/>
              </a:rPr>
              <a:t> </a:t>
            </a:r>
            <a:r>
              <a:rPr dirty="0" sz="1400" spc="-25" b="1">
                <a:latin typeface="함초롬바탕"/>
                <a:cs typeface="함초롬바탕"/>
              </a:rPr>
              <a:t>호출</a:t>
            </a:r>
            <a:endParaRPr sz="1400">
              <a:latin typeface="함초롬바탕"/>
              <a:cs typeface="함초롬바탕"/>
            </a:endParaRPr>
          </a:p>
          <a:p>
            <a:pPr marL="84455">
              <a:lnSpc>
                <a:spcPct val="100000"/>
              </a:lnSpc>
              <a:spcBef>
                <a:spcPts val="5"/>
              </a:spcBef>
            </a:pPr>
            <a:r>
              <a:rPr dirty="0" sz="1400" spc="-105" b="1">
                <a:latin typeface="함초롬바탕"/>
                <a:cs typeface="함초롬바탕"/>
              </a:rPr>
              <a:t>서울시</a:t>
            </a:r>
            <a:r>
              <a:rPr dirty="0" sz="1400" spc="-50" b="1">
                <a:latin typeface="함초롬바탕"/>
                <a:cs typeface="함초롬바탕"/>
              </a:rPr>
              <a:t> </a:t>
            </a:r>
            <a:r>
              <a:rPr dirty="0" sz="1400" spc="-85" b="1">
                <a:latin typeface="함초롬바탕"/>
                <a:cs typeface="함초롬바탕"/>
              </a:rPr>
              <a:t>에이전트,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복지</a:t>
            </a:r>
            <a:r>
              <a:rPr dirty="0" sz="1400" spc="-55" b="1">
                <a:latin typeface="함초롬바탕"/>
                <a:cs typeface="함초롬바탕"/>
              </a:rPr>
              <a:t> </a:t>
            </a:r>
            <a:r>
              <a:rPr dirty="0" sz="1400" spc="-85" b="1">
                <a:latin typeface="함초롬바탕"/>
                <a:cs typeface="함초롬바탕"/>
              </a:rPr>
              <a:t>에이전트,</a:t>
            </a:r>
            <a:r>
              <a:rPr dirty="0" sz="1400" spc="-45" b="1">
                <a:latin typeface="함초롬바탕"/>
                <a:cs typeface="함초롬바탕"/>
              </a:rPr>
              <a:t> </a:t>
            </a:r>
            <a:r>
              <a:rPr dirty="0" sz="1400" spc="-105" b="1">
                <a:latin typeface="함초롬바탕"/>
                <a:cs typeface="함초롬바탕"/>
              </a:rPr>
              <a:t>세금</a:t>
            </a:r>
            <a:r>
              <a:rPr dirty="0" sz="1400" spc="-50" b="1">
                <a:latin typeface="함초롬바탕"/>
                <a:cs typeface="함초롬바탕"/>
              </a:rPr>
              <a:t> </a:t>
            </a:r>
            <a:r>
              <a:rPr dirty="0" sz="1400" spc="-40" b="1">
                <a:latin typeface="함초롬바탕"/>
                <a:cs typeface="함초롬바탕"/>
              </a:rPr>
              <a:t>에이전트</a:t>
            </a:r>
            <a:endParaRPr sz="1400">
              <a:latin typeface="함초롬바탕"/>
              <a:cs typeface="함초롬바탕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80160" y="599687"/>
              <a:ext cx="11013440" cy="6370320"/>
            </a:xfrm>
            <a:custGeom>
              <a:avLst/>
              <a:gdLst/>
              <a:ahLst/>
              <a:cxnLst/>
              <a:rect l="l" t="t" r="r" b="b"/>
              <a:pathLst>
                <a:path w="11013440" h="6370320">
                  <a:moveTo>
                    <a:pt x="10489933" y="0"/>
                  </a:moveTo>
                  <a:lnTo>
                    <a:pt x="523252" y="0"/>
                  </a:lnTo>
                  <a:lnTo>
                    <a:pt x="475627" y="2138"/>
                  </a:lnTo>
                  <a:lnTo>
                    <a:pt x="429199" y="8430"/>
                  </a:lnTo>
                  <a:lnTo>
                    <a:pt x="384154" y="18691"/>
                  </a:lnTo>
                  <a:lnTo>
                    <a:pt x="340676" y="32737"/>
                  </a:lnTo>
                  <a:lnTo>
                    <a:pt x="298950" y="50382"/>
                  </a:lnTo>
                  <a:lnTo>
                    <a:pt x="259160" y="71441"/>
                  </a:lnTo>
                  <a:lnTo>
                    <a:pt x="221492" y="95731"/>
                  </a:lnTo>
                  <a:lnTo>
                    <a:pt x="186131" y="123066"/>
                  </a:lnTo>
                  <a:lnTo>
                    <a:pt x="153260" y="153262"/>
                  </a:lnTo>
                  <a:lnTo>
                    <a:pt x="123065" y="186133"/>
                  </a:lnTo>
                  <a:lnTo>
                    <a:pt x="95730" y="221495"/>
                  </a:lnTo>
                  <a:lnTo>
                    <a:pt x="71441" y="259164"/>
                  </a:lnTo>
                  <a:lnTo>
                    <a:pt x="50381" y="298955"/>
                  </a:lnTo>
                  <a:lnTo>
                    <a:pt x="32737" y="340682"/>
                  </a:lnTo>
                  <a:lnTo>
                    <a:pt x="18691" y="384161"/>
                  </a:lnTo>
                  <a:lnTo>
                    <a:pt x="8430" y="429208"/>
                  </a:lnTo>
                  <a:lnTo>
                    <a:pt x="2138" y="475638"/>
                  </a:lnTo>
                  <a:lnTo>
                    <a:pt x="0" y="523265"/>
                  </a:lnTo>
                  <a:lnTo>
                    <a:pt x="0" y="5847067"/>
                  </a:lnTo>
                  <a:lnTo>
                    <a:pt x="2138" y="5894694"/>
                  </a:lnTo>
                  <a:lnTo>
                    <a:pt x="8430" y="5941123"/>
                  </a:lnTo>
                  <a:lnTo>
                    <a:pt x="18691" y="5986169"/>
                  </a:lnTo>
                  <a:lnTo>
                    <a:pt x="32737" y="6029648"/>
                  </a:lnTo>
                  <a:lnTo>
                    <a:pt x="50381" y="6071375"/>
                  </a:lnTo>
                  <a:lnTo>
                    <a:pt x="71441" y="6111164"/>
                  </a:lnTo>
                  <a:lnTo>
                    <a:pt x="95730" y="6148832"/>
                  </a:lnTo>
                  <a:lnTo>
                    <a:pt x="123065" y="6184194"/>
                  </a:lnTo>
                  <a:lnTo>
                    <a:pt x="153260" y="6217064"/>
                  </a:lnTo>
                  <a:lnTo>
                    <a:pt x="186131" y="6247258"/>
                  </a:lnTo>
                  <a:lnTo>
                    <a:pt x="221492" y="6274592"/>
                  </a:lnTo>
                  <a:lnTo>
                    <a:pt x="259160" y="6298881"/>
                  </a:lnTo>
                  <a:lnTo>
                    <a:pt x="298950" y="6319940"/>
                  </a:lnTo>
                  <a:lnTo>
                    <a:pt x="340676" y="6337584"/>
                  </a:lnTo>
                  <a:lnTo>
                    <a:pt x="384154" y="6351629"/>
                  </a:lnTo>
                  <a:lnTo>
                    <a:pt x="429199" y="6361889"/>
                  </a:lnTo>
                  <a:lnTo>
                    <a:pt x="475627" y="6368181"/>
                  </a:lnTo>
                  <a:lnTo>
                    <a:pt x="523252" y="6370320"/>
                  </a:lnTo>
                  <a:lnTo>
                    <a:pt x="10489933" y="6370320"/>
                  </a:lnTo>
                  <a:lnTo>
                    <a:pt x="10537558" y="6368181"/>
                  </a:lnTo>
                  <a:lnTo>
                    <a:pt x="10583986" y="6361889"/>
                  </a:lnTo>
                  <a:lnTo>
                    <a:pt x="10629031" y="6351629"/>
                  </a:lnTo>
                  <a:lnTo>
                    <a:pt x="10672509" y="6337584"/>
                  </a:lnTo>
                  <a:lnTo>
                    <a:pt x="10714235" y="6319940"/>
                  </a:lnTo>
                  <a:lnTo>
                    <a:pt x="10754025" y="6298881"/>
                  </a:lnTo>
                  <a:lnTo>
                    <a:pt x="10791693" y="6274592"/>
                  </a:lnTo>
                  <a:lnTo>
                    <a:pt x="10827054" y="6247258"/>
                  </a:lnTo>
                  <a:lnTo>
                    <a:pt x="10859925" y="6217064"/>
                  </a:lnTo>
                  <a:lnTo>
                    <a:pt x="10890120" y="6184194"/>
                  </a:lnTo>
                  <a:lnTo>
                    <a:pt x="10917455" y="6148832"/>
                  </a:lnTo>
                  <a:lnTo>
                    <a:pt x="10941744" y="6111164"/>
                  </a:lnTo>
                  <a:lnTo>
                    <a:pt x="10962804" y="6071375"/>
                  </a:lnTo>
                  <a:lnTo>
                    <a:pt x="10980448" y="6029648"/>
                  </a:lnTo>
                  <a:lnTo>
                    <a:pt x="10994494" y="5986169"/>
                  </a:lnTo>
                  <a:lnTo>
                    <a:pt x="11004755" y="5941123"/>
                  </a:lnTo>
                  <a:lnTo>
                    <a:pt x="11011047" y="5894694"/>
                  </a:lnTo>
                  <a:lnTo>
                    <a:pt x="11013186" y="5847067"/>
                  </a:lnTo>
                  <a:lnTo>
                    <a:pt x="11013186" y="523265"/>
                  </a:lnTo>
                  <a:lnTo>
                    <a:pt x="11011047" y="475638"/>
                  </a:lnTo>
                  <a:lnTo>
                    <a:pt x="11004755" y="429208"/>
                  </a:lnTo>
                  <a:lnTo>
                    <a:pt x="10994494" y="384161"/>
                  </a:lnTo>
                  <a:lnTo>
                    <a:pt x="10980448" y="340682"/>
                  </a:lnTo>
                  <a:lnTo>
                    <a:pt x="10962804" y="298955"/>
                  </a:lnTo>
                  <a:lnTo>
                    <a:pt x="10941744" y="259164"/>
                  </a:lnTo>
                  <a:lnTo>
                    <a:pt x="10917455" y="221495"/>
                  </a:lnTo>
                  <a:lnTo>
                    <a:pt x="10890120" y="186133"/>
                  </a:lnTo>
                  <a:lnTo>
                    <a:pt x="10859925" y="153262"/>
                  </a:lnTo>
                  <a:lnTo>
                    <a:pt x="10827054" y="123066"/>
                  </a:lnTo>
                  <a:lnTo>
                    <a:pt x="10791693" y="95731"/>
                  </a:lnTo>
                  <a:lnTo>
                    <a:pt x="10754025" y="71441"/>
                  </a:lnTo>
                  <a:lnTo>
                    <a:pt x="10714235" y="50382"/>
                  </a:lnTo>
                  <a:lnTo>
                    <a:pt x="10672509" y="32737"/>
                  </a:lnTo>
                  <a:lnTo>
                    <a:pt x="10629031" y="18691"/>
                  </a:lnTo>
                  <a:lnTo>
                    <a:pt x="10583986" y="8430"/>
                  </a:lnTo>
                  <a:lnTo>
                    <a:pt x="10537558" y="2138"/>
                  </a:lnTo>
                  <a:lnTo>
                    <a:pt x="104899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34945" y="1187196"/>
              <a:ext cx="9347454" cy="543001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089903" y="1645920"/>
              <a:ext cx="1396365" cy="622300"/>
            </a:xfrm>
            <a:custGeom>
              <a:avLst/>
              <a:gdLst/>
              <a:ahLst/>
              <a:cxnLst/>
              <a:rect l="l" t="t" r="r" b="b"/>
              <a:pathLst>
                <a:path w="1396365" h="622300">
                  <a:moveTo>
                    <a:pt x="697992" y="0"/>
                  </a:moveTo>
                  <a:lnTo>
                    <a:pt x="634459" y="1270"/>
                  </a:lnTo>
                  <a:lnTo>
                    <a:pt x="572525" y="5008"/>
                  </a:lnTo>
                  <a:lnTo>
                    <a:pt x="512436" y="11105"/>
                  </a:lnTo>
                  <a:lnTo>
                    <a:pt x="454437" y="19450"/>
                  </a:lnTo>
                  <a:lnTo>
                    <a:pt x="398776" y="29933"/>
                  </a:lnTo>
                  <a:lnTo>
                    <a:pt x="345699" y="42446"/>
                  </a:lnTo>
                  <a:lnTo>
                    <a:pt x="295452" y="56877"/>
                  </a:lnTo>
                  <a:lnTo>
                    <a:pt x="248282" y="73118"/>
                  </a:lnTo>
                  <a:lnTo>
                    <a:pt x="204435" y="91059"/>
                  </a:lnTo>
                  <a:lnTo>
                    <a:pt x="164157" y="110589"/>
                  </a:lnTo>
                  <a:lnTo>
                    <a:pt x="127695" y="131599"/>
                  </a:lnTo>
                  <a:lnTo>
                    <a:pt x="95295" y="153980"/>
                  </a:lnTo>
                  <a:lnTo>
                    <a:pt x="43667" y="202413"/>
                  </a:lnTo>
                  <a:lnTo>
                    <a:pt x="11245" y="255011"/>
                  </a:lnTo>
                  <a:lnTo>
                    <a:pt x="0" y="310896"/>
                  </a:lnTo>
                  <a:lnTo>
                    <a:pt x="2852" y="339194"/>
                  </a:lnTo>
                  <a:lnTo>
                    <a:pt x="24932" y="393544"/>
                  </a:lnTo>
                  <a:lnTo>
                    <a:pt x="67203" y="444170"/>
                  </a:lnTo>
                  <a:lnTo>
                    <a:pt x="127695" y="490192"/>
                  </a:lnTo>
                  <a:lnTo>
                    <a:pt x="164157" y="511202"/>
                  </a:lnTo>
                  <a:lnTo>
                    <a:pt x="204435" y="530733"/>
                  </a:lnTo>
                  <a:lnTo>
                    <a:pt x="248282" y="548673"/>
                  </a:lnTo>
                  <a:lnTo>
                    <a:pt x="295452" y="564914"/>
                  </a:lnTo>
                  <a:lnTo>
                    <a:pt x="345699" y="579345"/>
                  </a:lnTo>
                  <a:lnTo>
                    <a:pt x="398776" y="591858"/>
                  </a:lnTo>
                  <a:lnTo>
                    <a:pt x="454437" y="602341"/>
                  </a:lnTo>
                  <a:lnTo>
                    <a:pt x="512436" y="610686"/>
                  </a:lnTo>
                  <a:lnTo>
                    <a:pt x="572525" y="616783"/>
                  </a:lnTo>
                  <a:lnTo>
                    <a:pt x="634459" y="620521"/>
                  </a:lnTo>
                  <a:lnTo>
                    <a:pt x="697992" y="621792"/>
                  </a:lnTo>
                  <a:lnTo>
                    <a:pt x="761524" y="620521"/>
                  </a:lnTo>
                  <a:lnTo>
                    <a:pt x="823458" y="616783"/>
                  </a:lnTo>
                  <a:lnTo>
                    <a:pt x="883547" y="610686"/>
                  </a:lnTo>
                  <a:lnTo>
                    <a:pt x="941546" y="602341"/>
                  </a:lnTo>
                  <a:lnTo>
                    <a:pt x="997207" y="591858"/>
                  </a:lnTo>
                  <a:lnTo>
                    <a:pt x="1050284" y="579345"/>
                  </a:lnTo>
                  <a:lnTo>
                    <a:pt x="1100531" y="564914"/>
                  </a:lnTo>
                  <a:lnTo>
                    <a:pt x="1147701" y="548673"/>
                  </a:lnTo>
                  <a:lnTo>
                    <a:pt x="1191548" y="530733"/>
                  </a:lnTo>
                  <a:lnTo>
                    <a:pt x="1231826" y="511202"/>
                  </a:lnTo>
                  <a:lnTo>
                    <a:pt x="1268288" y="490192"/>
                  </a:lnTo>
                  <a:lnTo>
                    <a:pt x="1300688" y="467811"/>
                  </a:lnTo>
                  <a:lnTo>
                    <a:pt x="1352316" y="419378"/>
                  </a:lnTo>
                  <a:lnTo>
                    <a:pt x="1384738" y="366780"/>
                  </a:lnTo>
                  <a:lnTo>
                    <a:pt x="1395984" y="310896"/>
                  </a:lnTo>
                  <a:lnTo>
                    <a:pt x="1393131" y="282597"/>
                  </a:lnTo>
                  <a:lnTo>
                    <a:pt x="1371051" y="228247"/>
                  </a:lnTo>
                  <a:lnTo>
                    <a:pt x="1328780" y="177621"/>
                  </a:lnTo>
                  <a:lnTo>
                    <a:pt x="1268288" y="131599"/>
                  </a:lnTo>
                  <a:lnTo>
                    <a:pt x="1231826" y="110589"/>
                  </a:lnTo>
                  <a:lnTo>
                    <a:pt x="1191548" y="91059"/>
                  </a:lnTo>
                  <a:lnTo>
                    <a:pt x="1147701" y="73118"/>
                  </a:lnTo>
                  <a:lnTo>
                    <a:pt x="1100531" y="56877"/>
                  </a:lnTo>
                  <a:lnTo>
                    <a:pt x="1050284" y="42446"/>
                  </a:lnTo>
                  <a:lnTo>
                    <a:pt x="997207" y="29933"/>
                  </a:lnTo>
                  <a:lnTo>
                    <a:pt x="941546" y="19450"/>
                  </a:lnTo>
                  <a:lnTo>
                    <a:pt x="883547" y="11105"/>
                  </a:lnTo>
                  <a:lnTo>
                    <a:pt x="823458" y="5008"/>
                  </a:lnTo>
                  <a:lnTo>
                    <a:pt x="761524" y="1270"/>
                  </a:lnTo>
                  <a:lnTo>
                    <a:pt x="697992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324812" y="1622530"/>
            <a:ext cx="76644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000" spc="2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타겟팅</a:t>
            </a:r>
            <a:endParaRPr sz="2000">
              <a:latin typeface="프리젠테이션 8 ExtraBold"/>
              <a:cs typeface="프리젠테이션 8 ExtraBold"/>
            </a:endParaRPr>
          </a:p>
          <a:p>
            <a:pPr algn="ctr">
              <a:lnSpc>
                <a:spcPct val="100000"/>
              </a:lnSpc>
            </a:pPr>
            <a:r>
              <a:rPr dirty="0" sz="2000" spc="3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endParaRPr sz="2000">
              <a:latin typeface="프리젠테이션 6 SemiBold"/>
              <a:cs typeface="프리젠테이션 6 SemiBold"/>
            </a:endParaRPr>
          </a:p>
          <a:p>
            <a:pPr algn="ctr">
              <a:lnSpc>
                <a:spcPct val="100000"/>
              </a:lnSpc>
            </a:pP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Agent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7815071" y="3157728"/>
            <a:ext cx="1396365" cy="622300"/>
          </a:xfrm>
          <a:custGeom>
            <a:avLst/>
            <a:gdLst/>
            <a:ahLst/>
            <a:cxnLst/>
            <a:rect l="l" t="t" r="r" b="b"/>
            <a:pathLst>
              <a:path w="1396365" h="622300">
                <a:moveTo>
                  <a:pt x="697992" y="0"/>
                </a:moveTo>
                <a:lnTo>
                  <a:pt x="634459" y="1270"/>
                </a:lnTo>
                <a:lnTo>
                  <a:pt x="572525" y="5008"/>
                </a:lnTo>
                <a:lnTo>
                  <a:pt x="512436" y="11105"/>
                </a:lnTo>
                <a:lnTo>
                  <a:pt x="454437" y="19450"/>
                </a:lnTo>
                <a:lnTo>
                  <a:pt x="398776" y="29933"/>
                </a:lnTo>
                <a:lnTo>
                  <a:pt x="345699" y="42446"/>
                </a:lnTo>
                <a:lnTo>
                  <a:pt x="295452" y="56877"/>
                </a:lnTo>
                <a:lnTo>
                  <a:pt x="248282" y="73118"/>
                </a:lnTo>
                <a:lnTo>
                  <a:pt x="204435" y="91059"/>
                </a:lnTo>
                <a:lnTo>
                  <a:pt x="164157" y="110589"/>
                </a:lnTo>
                <a:lnTo>
                  <a:pt x="127695" y="131599"/>
                </a:lnTo>
                <a:lnTo>
                  <a:pt x="95295" y="153980"/>
                </a:lnTo>
                <a:lnTo>
                  <a:pt x="43667" y="202413"/>
                </a:lnTo>
                <a:lnTo>
                  <a:pt x="11245" y="255011"/>
                </a:lnTo>
                <a:lnTo>
                  <a:pt x="0" y="310896"/>
                </a:lnTo>
                <a:lnTo>
                  <a:pt x="2852" y="339194"/>
                </a:lnTo>
                <a:lnTo>
                  <a:pt x="24932" y="393544"/>
                </a:lnTo>
                <a:lnTo>
                  <a:pt x="67203" y="444170"/>
                </a:lnTo>
                <a:lnTo>
                  <a:pt x="127695" y="490192"/>
                </a:lnTo>
                <a:lnTo>
                  <a:pt x="164157" y="511202"/>
                </a:lnTo>
                <a:lnTo>
                  <a:pt x="204435" y="530733"/>
                </a:lnTo>
                <a:lnTo>
                  <a:pt x="248282" y="548673"/>
                </a:lnTo>
                <a:lnTo>
                  <a:pt x="295452" y="564914"/>
                </a:lnTo>
                <a:lnTo>
                  <a:pt x="345699" y="579345"/>
                </a:lnTo>
                <a:lnTo>
                  <a:pt x="398776" y="591858"/>
                </a:lnTo>
                <a:lnTo>
                  <a:pt x="454437" y="602341"/>
                </a:lnTo>
                <a:lnTo>
                  <a:pt x="512436" y="610686"/>
                </a:lnTo>
                <a:lnTo>
                  <a:pt x="572525" y="616783"/>
                </a:lnTo>
                <a:lnTo>
                  <a:pt x="634459" y="620521"/>
                </a:lnTo>
                <a:lnTo>
                  <a:pt x="697992" y="621792"/>
                </a:lnTo>
                <a:lnTo>
                  <a:pt x="761524" y="620521"/>
                </a:lnTo>
                <a:lnTo>
                  <a:pt x="823458" y="616783"/>
                </a:lnTo>
                <a:lnTo>
                  <a:pt x="883547" y="610686"/>
                </a:lnTo>
                <a:lnTo>
                  <a:pt x="941546" y="602341"/>
                </a:lnTo>
                <a:lnTo>
                  <a:pt x="997207" y="591858"/>
                </a:lnTo>
                <a:lnTo>
                  <a:pt x="1050284" y="579345"/>
                </a:lnTo>
                <a:lnTo>
                  <a:pt x="1100531" y="564914"/>
                </a:lnTo>
                <a:lnTo>
                  <a:pt x="1147701" y="548673"/>
                </a:lnTo>
                <a:lnTo>
                  <a:pt x="1191548" y="530733"/>
                </a:lnTo>
                <a:lnTo>
                  <a:pt x="1231826" y="511202"/>
                </a:lnTo>
                <a:lnTo>
                  <a:pt x="1268288" y="490192"/>
                </a:lnTo>
                <a:lnTo>
                  <a:pt x="1300688" y="467811"/>
                </a:lnTo>
                <a:lnTo>
                  <a:pt x="1352316" y="419378"/>
                </a:lnTo>
                <a:lnTo>
                  <a:pt x="1384738" y="366780"/>
                </a:lnTo>
                <a:lnTo>
                  <a:pt x="1395984" y="310896"/>
                </a:lnTo>
                <a:lnTo>
                  <a:pt x="1393131" y="282597"/>
                </a:lnTo>
                <a:lnTo>
                  <a:pt x="1371051" y="228247"/>
                </a:lnTo>
                <a:lnTo>
                  <a:pt x="1328780" y="177621"/>
                </a:lnTo>
                <a:lnTo>
                  <a:pt x="1268288" y="131599"/>
                </a:lnTo>
                <a:lnTo>
                  <a:pt x="1231826" y="110589"/>
                </a:lnTo>
                <a:lnTo>
                  <a:pt x="1191548" y="91059"/>
                </a:lnTo>
                <a:lnTo>
                  <a:pt x="1147701" y="73118"/>
                </a:lnTo>
                <a:lnTo>
                  <a:pt x="1100531" y="56877"/>
                </a:lnTo>
                <a:lnTo>
                  <a:pt x="1050284" y="42446"/>
                </a:lnTo>
                <a:lnTo>
                  <a:pt x="997207" y="29933"/>
                </a:lnTo>
                <a:lnTo>
                  <a:pt x="941546" y="19450"/>
                </a:lnTo>
                <a:lnTo>
                  <a:pt x="883547" y="11105"/>
                </a:lnTo>
                <a:lnTo>
                  <a:pt x="823458" y="5008"/>
                </a:lnTo>
                <a:lnTo>
                  <a:pt x="761524" y="1270"/>
                </a:lnTo>
                <a:lnTo>
                  <a:pt x="697992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8208475" y="3075080"/>
            <a:ext cx="76644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000" spc="2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소구점</a:t>
            </a:r>
            <a:endParaRPr sz="2000">
              <a:latin typeface="프리젠테이션 8 ExtraBold"/>
              <a:cs typeface="프리젠테이션 8 ExtraBold"/>
            </a:endParaRPr>
          </a:p>
          <a:p>
            <a:pPr algn="ctr">
              <a:lnSpc>
                <a:spcPct val="100000"/>
              </a:lnSpc>
            </a:pPr>
            <a:r>
              <a:rPr dirty="0" sz="2000" spc="3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endParaRPr sz="2000">
              <a:latin typeface="프리젠테이션 6 SemiBold"/>
              <a:cs typeface="프리젠테이션 6 SemiBold"/>
            </a:endParaRPr>
          </a:p>
          <a:p>
            <a:pPr algn="ctr">
              <a:lnSpc>
                <a:spcPct val="100000"/>
              </a:lnSpc>
            </a:pP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Agent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155186" y="3228593"/>
            <a:ext cx="4405630" cy="2983230"/>
          </a:xfrm>
          <a:custGeom>
            <a:avLst/>
            <a:gdLst/>
            <a:ahLst/>
            <a:cxnLst/>
            <a:rect l="l" t="t" r="r" b="b"/>
            <a:pathLst>
              <a:path w="4405630" h="2983229">
                <a:moveTo>
                  <a:pt x="1395984" y="310896"/>
                </a:moveTo>
                <a:lnTo>
                  <a:pt x="1384731" y="255016"/>
                </a:lnTo>
                <a:lnTo>
                  <a:pt x="1352308" y="202425"/>
                </a:lnTo>
                <a:lnTo>
                  <a:pt x="1300683" y="153987"/>
                </a:lnTo>
                <a:lnTo>
                  <a:pt x="1268285" y="131610"/>
                </a:lnTo>
                <a:lnTo>
                  <a:pt x="1231823" y="110591"/>
                </a:lnTo>
                <a:lnTo>
                  <a:pt x="1191539" y="91059"/>
                </a:lnTo>
                <a:lnTo>
                  <a:pt x="1147699" y="73126"/>
                </a:lnTo>
                <a:lnTo>
                  <a:pt x="1100531" y="56883"/>
                </a:lnTo>
                <a:lnTo>
                  <a:pt x="1050277" y="42456"/>
                </a:lnTo>
                <a:lnTo>
                  <a:pt x="997204" y="29933"/>
                </a:lnTo>
                <a:lnTo>
                  <a:pt x="941539" y="19456"/>
                </a:lnTo>
                <a:lnTo>
                  <a:pt x="883539" y="11112"/>
                </a:lnTo>
                <a:lnTo>
                  <a:pt x="823455" y="5016"/>
                </a:lnTo>
                <a:lnTo>
                  <a:pt x="761517" y="1282"/>
                </a:lnTo>
                <a:lnTo>
                  <a:pt x="697992" y="0"/>
                </a:lnTo>
                <a:lnTo>
                  <a:pt x="634453" y="1282"/>
                </a:lnTo>
                <a:lnTo>
                  <a:pt x="572516" y="5016"/>
                </a:lnTo>
                <a:lnTo>
                  <a:pt x="512432" y="11112"/>
                </a:lnTo>
                <a:lnTo>
                  <a:pt x="454431" y="19456"/>
                </a:lnTo>
                <a:lnTo>
                  <a:pt x="398767" y="29933"/>
                </a:lnTo>
                <a:lnTo>
                  <a:pt x="345694" y="42456"/>
                </a:lnTo>
                <a:lnTo>
                  <a:pt x="295440" y="56883"/>
                </a:lnTo>
                <a:lnTo>
                  <a:pt x="248272" y="73126"/>
                </a:lnTo>
                <a:lnTo>
                  <a:pt x="204431" y="91059"/>
                </a:lnTo>
                <a:lnTo>
                  <a:pt x="164147" y="110591"/>
                </a:lnTo>
                <a:lnTo>
                  <a:pt x="127685" y="131610"/>
                </a:lnTo>
                <a:lnTo>
                  <a:pt x="95288" y="153987"/>
                </a:lnTo>
                <a:lnTo>
                  <a:pt x="43662" y="202425"/>
                </a:lnTo>
                <a:lnTo>
                  <a:pt x="11239" y="255016"/>
                </a:lnTo>
                <a:lnTo>
                  <a:pt x="0" y="310896"/>
                </a:lnTo>
                <a:lnTo>
                  <a:pt x="2844" y="339204"/>
                </a:lnTo>
                <a:lnTo>
                  <a:pt x="24930" y="393547"/>
                </a:lnTo>
                <a:lnTo>
                  <a:pt x="67195" y="444182"/>
                </a:lnTo>
                <a:lnTo>
                  <a:pt x="127685" y="490194"/>
                </a:lnTo>
                <a:lnTo>
                  <a:pt x="164147" y="511213"/>
                </a:lnTo>
                <a:lnTo>
                  <a:pt x="204431" y="530733"/>
                </a:lnTo>
                <a:lnTo>
                  <a:pt x="248272" y="548678"/>
                </a:lnTo>
                <a:lnTo>
                  <a:pt x="295440" y="564921"/>
                </a:lnTo>
                <a:lnTo>
                  <a:pt x="345694" y="579348"/>
                </a:lnTo>
                <a:lnTo>
                  <a:pt x="398767" y="591870"/>
                </a:lnTo>
                <a:lnTo>
                  <a:pt x="454431" y="602348"/>
                </a:lnTo>
                <a:lnTo>
                  <a:pt x="512432" y="610692"/>
                </a:lnTo>
                <a:lnTo>
                  <a:pt x="572516" y="616788"/>
                </a:lnTo>
                <a:lnTo>
                  <a:pt x="634453" y="620522"/>
                </a:lnTo>
                <a:lnTo>
                  <a:pt x="697992" y="621792"/>
                </a:lnTo>
                <a:lnTo>
                  <a:pt x="761517" y="620522"/>
                </a:lnTo>
                <a:lnTo>
                  <a:pt x="823455" y="616788"/>
                </a:lnTo>
                <a:lnTo>
                  <a:pt x="883539" y="610692"/>
                </a:lnTo>
                <a:lnTo>
                  <a:pt x="941539" y="602348"/>
                </a:lnTo>
                <a:lnTo>
                  <a:pt x="997204" y="591870"/>
                </a:lnTo>
                <a:lnTo>
                  <a:pt x="1050277" y="579348"/>
                </a:lnTo>
                <a:lnTo>
                  <a:pt x="1100531" y="564921"/>
                </a:lnTo>
                <a:lnTo>
                  <a:pt x="1147699" y="548678"/>
                </a:lnTo>
                <a:lnTo>
                  <a:pt x="1191539" y="530733"/>
                </a:lnTo>
                <a:lnTo>
                  <a:pt x="1231823" y="511213"/>
                </a:lnTo>
                <a:lnTo>
                  <a:pt x="1268285" y="490194"/>
                </a:lnTo>
                <a:lnTo>
                  <a:pt x="1300683" y="467817"/>
                </a:lnTo>
                <a:lnTo>
                  <a:pt x="1352308" y="419379"/>
                </a:lnTo>
                <a:lnTo>
                  <a:pt x="1384731" y="366788"/>
                </a:lnTo>
                <a:lnTo>
                  <a:pt x="1395984" y="310896"/>
                </a:lnTo>
                <a:close/>
              </a:path>
              <a:path w="4405630" h="2983229">
                <a:moveTo>
                  <a:pt x="1728978" y="2408682"/>
                </a:moveTo>
                <a:lnTo>
                  <a:pt x="1717725" y="2352802"/>
                </a:lnTo>
                <a:lnTo>
                  <a:pt x="1685302" y="2300211"/>
                </a:lnTo>
                <a:lnTo>
                  <a:pt x="1633677" y="2251773"/>
                </a:lnTo>
                <a:lnTo>
                  <a:pt x="1601279" y="2229396"/>
                </a:lnTo>
                <a:lnTo>
                  <a:pt x="1564817" y="2208377"/>
                </a:lnTo>
                <a:lnTo>
                  <a:pt x="1524533" y="2188845"/>
                </a:lnTo>
                <a:lnTo>
                  <a:pt x="1480693" y="2170912"/>
                </a:lnTo>
                <a:lnTo>
                  <a:pt x="1433525" y="2154669"/>
                </a:lnTo>
                <a:lnTo>
                  <a:pt x="1383271" y="2140242"/>
                </a:lnTo>
                <a:lnTo>
                  <a:pt x="1330198" y="2127720"/>
                </a:lnTo>
                <a:lnTo>
                  <a:pt x="1274533" y="2117242"/>
                </a:lnTo>
                <a:lnTo>
                  <a:pt x="1216533" y="2108898"/>
                </a:lnTo>
                <a:lnTo>
                  <a:pt x="1156449" y="2102802"/>
                </a:lnTo>
                <a:lnTo>
                  <a:pt x="1094511" y="2099068"/>
                </a:lnTo>
                <a:lnTo>
                  <a:pt x="1030986" y="2097786"/>
                </a:lnTo>
                <a:lnTo>
                  <a:pt x="967447" y="2099068"/>
                </a:lnTo>
                <a:lnTo>
                  <a:pt x="905510" y="2102802"/>
                </a:lnTo>
                <a:lnTo>
                  <a:pt x="845426" y="2108898"/>
                </a:lnTo>
                <a:lnTo>
                  <a:pt x="787425" y="2117242"/>
                </a:lnTo>
                <a:lnTo>
                  <a:pt x="731761" y="2127720"/>
                </a:lnTo>
                <a:lnTo>
                  <a:pt x="678688" y="2140242"/>
                </a:lnTo>
                <a:lnTo>
                  <a:pt x="628434" y="2154669"/>
                </a:lnTo>
                <a:lnTo>
                  <a:pt x="581266" y="2170912"/>
                </a:lnTo>
                <a:lnTo>
                  <a:pt x="537425" y="2188845"/>
                </a:lnTo>
                <a:lnTo>
                  <a:pt x="497141" y="2208377"/>
                </a:lnTo>
                <a:lnTo>
                  <a:pt x="460679" y="2229396"/>
                </a:lnTo>
                <a:lnTo>
                  <a:pt x="428282" y="2251773"/>
                </a:lnTo>
                <a:lnTo>
                  <a:pt x="376656" y="2300211"/>
                </a:lnTo>
                <a:lnTo>
                  <a:pt x="344233" y="2352802"/>
                </a:lnTo>
                <a:lnTo>
                  <a:pt x="332994" y="2408682"/>
                </a:lnTo>
                <a:lnTo>
                  <a:pt x="335838" y="2436990"/>
                </a:lnTo>
                <a:lnTo>
                  <a:pt x="357924" y="2491333"/>
                </a:lnTo>
                <a:lnTo>
                  <a:pt x="400189" y="2541968"/>
                </a:lnTo>
                <a:lnTo>
                  <a:pt x="460679" y="2587980"/>
                </a:lnTo>
                <a:lnTo>
                  <a:pt x="497141" y="2608999"/>
                </a:lnTo>
                <a:lnTo>
                  <a:pt x="537425" y="2628519"/>
                </a:lnTo>
                <a:lnTo>
                  <a:pt x="581266" y="2646464"/>
                </a:lnTo>
                <a:lnTo>
                  <a:pt x="628434" y="2662707"/>
                </a:lnTo>
                <a:lnTo>
                  <a:pt x="678688" y="2677134"/>
                </a:lnTo>
                <a:lnTo>
                  <a:pt x="731761" y="2689656"/>
                </a:lnTo>
                <a:lnTo>
                  <a:pt x="787425" y="2700134"/>
                </a:lnTo>
                <a:lnTo>
                  <a:pt x="845426" y="2708478"/>
                </a:lnTo>
                <a:lnTo>
                  <a:pt x="905510" y="2714574"/>
                </a:lnTo>
                <a:lnTo>
                  <a:pt x="967447" y="2718308"/>
                </a:lnTo>
                <a:lnTo>
                  <a:pt x="1030986" y="2719578"/>
                </a:lnTo>
                <a:lnTo>
                  <a:pt x="1094511" y="2718308"/>
                </a:lnTo>
                <a:lnTo>
                  <a:pt x="1156449" y="2714574"/>
                </a:lnTo>
                <a:lnTo>
                  <a:pt x="1216533" y="2708478"/>
                </a:lnTo>
                <a:lnTo>
                  <a:pt x="1274533" y="2700134"/>
                </a:lnTo>
                <a:lnTo>
                  <a:pt x="1330198" y="2689656"/>
                </a:lnTo>
                <a:lnTo>
                  <a:pt x="1383271" y="2677134"/>
                </a:lnTo>
                <a:lnTo>
                  <a:pt x="1433525" y="2662707"/>
                </a:lnTo>
                <a:lnTo>
                  <a:pt x="1480693" y="2646464"/>
                </a:lnTo>
                <a:lnTo>
                  <a:pt x="1524533" y="2628519"/>
                </a:lnTo>
                <a:lnTo>
                  <a:pt x="1564817" y="2608999"/>
                </a:lnTo>
                <a:lnTo>
                  <a:pt x="1601279" y="2587980"/>
                </a:lnTo>
                <a:lnTo>
                  <a:pt x="1633677" y="2565603"/>
                </a:lnTo>
                <a:lnTo>
                  <a:pt x="1685302" y="2517165"/>
                </a:lnTo>
                <a:lnTo>
                  <a:pt x="1717725" y="2464574"/>
                </a:lnTo>
                <a:lnTo>
                  <a:pt x="1728978" y="2408682"/>
                </a:lnTo>
                <a:close/>
              </a:path>
              <a:path w="4405630" h="2983229">
                <a:moveTo>
                  <a:pt x="4405122" y="2558796"/>
                </a:moveTo>
                <a:lnTo>
                  <a:pt x="4395013" y="2486418"/>
                </a:lnTo>
                <a:lnTo>
                  <a:pt x="4365803" y="2418016"/>
                </a:lnTo>
                <a:lnTo>
                  <a:pt x="4344555" y="2385618"/>
                </a:lnTo>
                <a:lnTo>
                  <a:pt x="4319168" y="2354592"/>
                </a:lnTo>
                <a:lnTo>
                  <a:pt x="4289844" y="2325078"/>
                </a:lnTo>
                <a:lnTo>
                  <a:pt x="4256786" y="2297188"/>
                </a:lnTo>
                <a:lnTo>
                  <a:pt x="4220222" y="2271052"/>
                </a:lnTo>
                <a:lnTo>
                  <a:pt x="4180344" y="2246807"/>
                </a:lnTo>
                <a:lnTo>
                  <a:pt x="4137368" y="2224570"/>
                </a:lnTo>
                <a:lnTo>
                  <a:pt x="4091495" y="2204466"/>
                </a:lnTo>
                <a:lnTo>
                  <a:pt x="4042943" y="2186635"/>
                </a:lnTo>
                <a:lnTo>
                  <a:pt x="3991927" y="2171192"/>
                </a:lnTo>
                <a:lnTo>
                  <a:pt x="3938651" y="2158276"/>
                </a:lnTo>
                <a:lnTo>
                  <a:pt x="3883329" y="2148001"/>
                </a:lnTo>
                <a:lnTo>
                  <a:pt x="3826154" y="2140521"/>
                </a:lnTo>
                <a:lnTo>
                  <a:pt x="3767353" y="2135924"/>
                </a:lnTo>
                <a:lnTo>
                  <a:pt x="3707130" y="2134362"/>
                </a:lnTo>
                <a:lnTo>
                  <a:pt x="3646894" y="2135924"/>
                </a:lnTo>
                <a:lnTo>
                  <a:pt x="3588093" y="2140521"/>
                </a:lnTo>
                <a:lnTo>
                  <a:pt x="3530917" y="2148001"/>
                </a:lnTo>
                <a:lnTo>
                  <a:pt x="3475596" y="2158276"/>
                </a:lnTo>
                <a:lnTo>
                  <a:pt x="3422319" y="2171192"/>
                </a:lnTo>
                <a:lnTo>
                  <a:pt x="3371304" y="2186635"/>
                </a:lnTo>
                <a:lnTo>
                  <a:pt x="3322751" y="2204466"/>
                </a:lnTo>
                <a:lnTo>
                  <a:pt x="3276879" y="2224570"/>
                </a:lnTo>
                <a:lnTo>
                  <a:pt x="3233902" y="2246807"/>
                </a:lnTo>
                <a:lnTo>
                  <a:pt x="3194024" y="2271052"/>
                </a:lnTo>
                <a:lnTo>
                  <a:pt x="3157461" y="2297188"/>
                </a:lnTo>
                <a:lnTo>
                  <a:pt x="3124403" y="2325078"/>
                </a:lnTo>
                <a:lnTo>
                  <a:pt x="3095079" y="2354592"/>
                </a:lnTo>
                <a:lnTo>
                  <a:pt x="3069691" y="2385618"/>
                </a:lnTo>
                <a:lnTo>
                  <a:pt x="3048444" y="2418016"/>
                </a:lnTo>
                <a:lnTo>
                  <a:pt x="3019234" y="2486418"/>
                </a:lnTo>
                <a:lnTo>
                  <a:pt x="3009138" y="2558796"/>
                </a:lnTo>
                <a:lnTo>
                  <a:pt x="3011690" y="2595422"/>
                </a:lnTo>
                <a:lnTo>
                  <a:pt x="3031566" y="2665946"/>
                </a:lnTo>
                <a:lnTo>
                  <a:pt x="3069691" y="2731986"/>
                </a:lnTo>
                <a:lnTo>
                  <a:pt x="3095079" y="2763012"/>
                </a:lnTo>
                <a:lnTo>
                  <a:pt x="3124403" y="2792526"/>
                </a:lnTo>
                <a:lnTo>
                  <a:pt x="3157461" y="2820416"/>
                </a:lnTo>
                <a:lnTo>
                  <a:pt x="3194024" y="2846552"/>
                </a:lnTo>
                <a:lnTo>
                  <a:pt x="3233902" y="2870797"/>
                </a:lnTo>
                <a:lnTo>
                  <a:pt x="3276879" y="2893034"/>
                </a:lnTo>
                <a:lnTo>
                  <a:pt x="3322751" y="2913138"/>
                </a:lnTo>
                <a:lnTo>
                  <a:pt x="3371304" y="2930969"/>
                </a:lnTo>
                <a:lnTo>
                  <a:pt x="3422319" y="2946412"/>
                </a:lnTo>
                <a:lnTo>
                  <a:pt x="3475596" y="2959328"/>
                </a:lnTo>
                <a:lnTo>
                  <a:pt x="3530917" y="2969603"/>
                </a:lnTo>
                <a:lnTo>
                  <a:pt x="3588093" y="2977083"/>
                </a:lnTo>
                <a:lnTo>
                  <a:pt x="3646894" y="2981680"/>
                </a:lnTo>
                <a:lnTo>
                  <a:pt x="3707130" y="2983230"/>
                </a:lnTo>
                <a:lnTo>
                  <a:pt x="3767353" y="2981680"/>
                </a:lnTo>
                <a:lnTo>
                  <a:pt x="3826154" y="2977083"/>
                </a:lnTo>
                <a:lnTo>
                  <a:pt x="3883329" y="2969603"/>
                </a:lnTo>
                <a:lnTo>
                  <a:pt x="3938651" y="2959328"/>
                </a:lnTo>
                <a:lnTo>
                  <a:pt x="3991927" y="2946412"/>
                </a:lnTo>
                <a:lnTo>
                  <a:pt x="4042943" y="2930969"/>
                </a:lnTo>
                <a:lnTo>
                  <a:pt x="4091495" y="2913138"/>
                </a:lnTo>
                <a:lnTo>
                  <a:pt x="4137368" y="2893034"/>
                </a:lnTo>
                <a:lnTo>
                  <a:pt x="4180344" y="2870797"/>
                </a:lnTo>
                <a:lnTo>
                  <a:pt x="4220222" y="2846552"/>
                </a:lnTo>
                <a:lnTo>
                  <a:pt x="4256786" y="2820416"/>
                </a:lnTo>
                <a:lnTo>
                  <a:pt x="4289844" y="2792526"/>
                </a:lnTo>
                <a:lnTo>
                  <a:pt x="4319168" y="2763012"/>
                </a:lnTo>
                <a:lnTo>
                  <a:pt x="4344555" y="2731986"/>
                </a:lnTo>
                <a:lnTo>
                  <a:pt x="4365803" y="2699588"/>
                </a:lnTo>
                <a:lnTo>
                  <a:pt x="4395013" y="2631186"/>
                </a:lnTo>
                <a:lnTo>
                  <a:pt x="4405122" y="2558796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041005" y="3144788"/>
            <a:ext cx="153797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800" spc="3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AI</a:t>
            </a:r>
            <a:endParaRPr sz="1800">
              <a:latin typeface="프리젠테이션 6 SemiBold"/>
              <a:cs typeface="프리젠테이션 6 SemiBold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800" spc="9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Discriminator </a:t>
            </a:r>
            <a:r>
              <a:rPr dirty="0" sz="1800" spc="105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Agent</a:t>
            </a:r>
            <a:endParaRPr sz="1800">
              <a:latin typeface="프리젠테이션 6 SemiBold"/>
              <a:cs typeface="프리젠테이션 6 SemiBold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28656" y="5263208"/>
            <a:ext cx="76644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2000" spc="2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메시지 생성 </a:t>
            </a: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Agent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478525" y="5230221"/>
            <a:ext cx="766445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2000" spc="22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메시지 전략 </a:t>
            </a: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Agent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440156" cy="755980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3153905"/>
              <a:ext cx="5344160" cy="646430"/>
            </a:xfrm>
            <a:custGeom>
              <a:avLst/>
              <a:gdLst/>
              <a:ahLst/>
              <a:cxnLst/>
              <a:rect l="l" t="t" r="r" b="b"/>
              <a:pathLst>
                <a:path w="5344160" h="646429">
                  <a:moveTo>
                    <a:pt x="5343906" y="0"/>
                  </a:moveTo>
                  <a:lnTo>
                    <a:pt x="0" y="0"/>
                  </a:lnTo>
                  <a:lnTo>
                    <a:pt x="0" y="646188"/>
                  </a:lnTo>
                  <a:lnTo>
                    <a:pt x="5343906" y="646188"/>
                  </a:lnTo>
                  <a:lnTo>
                    <a:pt x="53439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62818" y="3151793"/>
            <a:ext cx="352425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395" b="1">
                <a:latin typeface="프리젠테이션 8 ExtraBold"/>
                <a:cs typeface="프리젠테이션 8 ExtraBold"/>
              </a:rPr>
              <a:t>카카오가</a:t>
            </a:r>
            <a:r>
              <a:rPr dirty="0" sz="3600" spc="85" b="1">
                <a:latin typeface="프리젠테이션 8 ExtraBold"/>
                <a:cs typeface="프리젠테이션 8 ExtraBold"/>
              </a:rPr>
              <a:t> </a:t>
            </a:r>
            <a:r>
              <a:rPr dirty="0" sz="3600" spc="400" b="1">
                <a:latin typeface="프리젠테이션 8 ExtraBold"/>
                <a:cs typeface="프리젠테이션 8 ExtraBold"/>
              </a:rPr>
              <a:t>그리는</a:t>
            </a:r>
            <a:r>
              <a:rPr dirty="0" sz="3600" spc="85" b="1">
                <a:latin typeface="프리젠테이션 8 ExtraBold"/>
                <a:cs typeface="프리젠테이션 8 ExtraBold"/>
              </a:rPr>
              <a:t> </a:t>
            </a:r>
            <a:r>
              <a:rPr dirty="0" sz="3600" spc="-35"/>
              <a:t>AI</a:t>
            </a:r>
            <a:endParaRPr sz="3600">
              <a:latin typeface="프리젠테이션 8 ExtraBold"/>
              <a:cs typeface="프리젠테이션 8 ExtraBold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81734"/>
            <a:ext cx="13440156" cy="58780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48567" rIns="0" bIns="0" rtlCol="0" vert="horz">
            <a:spAutoFit/>
          </a:bodyPr>
          <a:lstStyle/>
          <a:p>
            <a:pPr marL="3673475">
              <a:lnSpc>
                <a:spcPct val="100000"/>
              </a:lnSpc>
              <a:spcBef>
                <a:spcPts val="100"/>
              </a:spcBef>
            </a:pPr>
            <a:r>
              <a:rPr dirty="0" spc="95"/>
              <a:t>CES</a:t>
            </a:r>
            <a:r>
              <a:rPr dirty="0" spc="125"/>
              <a:t> </a:t>
            </a:r>
            <a:r>
              <a:rPr dirty="0" spc="229"/>
              <a:t>2O25</a:t>
            </a:r>
            <a:r>
              <a:rPr dirty="0" spc="229" b="1">
                <a:latin typeface="프리젠테이션 8 ExtraBold"/>
                <a:cs typeface="프리젠테이션 8 ExtraBold"/>
              </a:rPr>
              <a:t>가</a:t>
            </a:r>
            <a:r>
              <a:rPr dirty="0" spc="70" b="1">
                <a:latin typeface="프리젠테이션 8 ExtraBold"/>
                <a:cs typeface="프리젠테이션 8 ExtraBold"/>
              </a:rPr>
              <a:t> </a:t>
            </a:r>
            <a:r>
              <a:rPr dirty="0" spc="495" b="1">
                <a:latin typeface="프리젠테이션 8 ExtraBold"/>
                <a:cs typeface="프리젠테이션 8 ExtraBold"/>
              </a:rPr>
              <a:t>주는</a:t>
            </a:r>
            <a:r>
              <a:rPr dirty="0" spc="85" b="1">
                <a:latin typeface="프리젠테이션 8 ExtraBold"/>
                <a:cs typeface="프리젠테이션 8 ExtraBold"/>
              </a:rPr>
              <a:t> </a:t>
            </a:r>
            <a:r>
              <a:rPr dirty="0" spc="455" b="1">
                <a:latin typeface="프리젠테이션 8 ExtraBold"/>
                <a:cs typeface="프리젠테이션 8 ExtraBold"/>
              </a:rPr>
              <a:t>메시지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1235963" y="1681734"/>
            <a:ext cx="10862310" cy="1074420"/>
            <a:chOff x="1235963" y="1681734"/>
            <a:chExt cx="10862310" cy="1074420"/>
          </a:xfrm>
        </p:grpSpPr>
        <p:sp>
          <p:nvSpPr>
            <p:cNvPr id="5" name="object 5" descr=""/>
            <p:cNvSpPr/>
            <p:nvPr/>
          </p:nvSpPr>
          <p:spPr>
            <a:xfrm>
              <a:off x="1235964" y="1681733"/>
              <a:ext cx="10862310" cy="1074420"/>
            </a:xfrm>
            <a:custGeom>
              <a:avLst/>
              <a:gdLst/>
              <a:ahLst/>
              <a:cxnLst/>
              <a:rect l="l" t="t" r="r" b="b"/>
              <a:pathLst>
                <a:path w="10862310" h="1074420">
                  <a:moveTo>
                    <a:pt x="1074420" y="537210"/>
                  </a:moveTo>
                  <a:lnTo>
                    <a:pt x="1072222" y="488315"/>
                  </a:lnTo>
                  <a:lnTo>
                    <a:pt x="1065758" y="440651"/>
                  </a:lnTo>
                  <a:lnTo>
                    <a:pt x="1055230" y="394398"/>
                  </a:lnTo>
                  <a:lnTo>
                    <a:pt x="1040803" y="349770"/>
                  </a:lnTo>
                  <a:lnTo>
                    <a:pt x="1022692" y="306920"/>
                  </a:lnTo>
                  <a:lnTo>
                    <a:pt x="1001064" y="266077"/>
                  </a:lnTo>
                  <a:lnTo>
                    <a:pt x="976134" y="227406"/>
                  </a:lnTo>
                  <a:lnTo>
                    <a:pt x="948067" y="191096"/>
                  </a:lnTo>
                  <a:lnTo>
                    <a:pt x="917067" y="157353"/>
                  </a:lnTo>
                  <a:lnTo>
                    <a:pt x="883323" y="126352"/>
                  </a:lnTo>
                  <a:lnTo>
                    <a:pt x="847013" y="98285"/>
                  </a:lnTo>
                  <a:lnTo>
                    <a:pt x="808342" y="73355"/>
                  </a:lnTo>
                  <a:lnTo>
                    <a:pt x="767499" y="51727"/>
                  </a:lnTo>
                  <a:lnTo>
                    <a:pt x="724649" y="33616"/>
                  </a:lnTo>
                  <a:lnTo>
                    <a:pt x="680021" y="19189"/>
                  </a:lnTo>
                  <a:lnTo>
                    <a:pt x="633768" y="8661"/>
                  </a:lnTo>
                  <a:lnTo>
                    <a:pt x="586105" y="2197"/>
                  </a:lnTo>
                  <a:lnTo>
                    <a:pt x="537210" y="0"/>
                  </a:lnTo>
                  <a:lnTo>
                    <a:pt x="488302" y="2197"/>
                  </a:lnTo>
                  <a:lnTo>
                    <a:pt x="440639" y="8661"/>
                  </a:lnTo>
                  <a:lnTo>
                    <a:pt x="394385" y="19189"/>
                  </a:lnTo>
                  <a:lnTo>
                    <a:pt x="349758" y="33616"/>
                  </a:lnTo>
                  <a:lnTo>
                    <a:pt x="306908" y="51727"/>
                  </a:lnTo>
                  <a:lnTo>
                    <a:pt x="266065" y="73355"/>
                  </a:lnTo>
                  <a:lnTo>
                    <a:pt x="227393" y="98285"/>
                  </a:lnTo>
                  <a:lnTo>
                    <a:pt x="191084" y="126352"/>
                  </a:lnTo>
                  <a:lnTo>
                    <a:pt x="157340" y="157353"/>
                  </a:lnTo>
                  <a:lnTo>
                    <a:pt x="126339" y="191096"/>
                  </a:lnTo>
                  <a:lnTo>
                    <a:pt x="98272" y="227406"/>
                  </a:lnTo>
                  <a:lnTo>
                    <a:pt x="73342" y="266077"/>
                  </a:lnTo>
                  <a:lnTo>
                    <a:pt x="51714" y="306920"/>
                  </a:lnTo>
                  <a:lnTo>
                    <a:pt x="33604" y="349770"/>
                  </a:lnTo>
                  <a:lnTo>
                    <a:pt x="19177" y="394398"/>
                  </a:lnTo>
                  <a:lnTo>
                    <a:pt x="8648" y="440651"/>
                  </a:lnTo>
                  <a:lnTo>
                    <a:pt x="2184" y="488315"/>
                  </a:lnTo>
                  <a:lnTo>
                    <a:pt x="0" y="537210"/>
                  </a:lnTo>
                  <a:lnTo>
                    <a:pt x="2184" y="586117"/>
                  </a:lnTo>
                  <a:lnTo>
                    <a:pt x="8648" y="633780"/>
                  </a:lnTo>
                  <a:lnTo>
                    <a:pt x="19177" y="680034"/>
                  </a:lnTo>
                  <a:lnTo>
                    <a:pt x="33604" y="724662"/>
                  </a:lnTo>
                  <a:lnTo>
                    <a:pt x="51714" y="767511"/>
                  </a:lnTo>
                  <a:lnTo>
                    <a:pt x="73342" y="808355"/>
                  </a:lnTo>
                  <a:lnTo>
                    <a:pt x="98272" y="847026"/>
                  </a:lnTo>
                  <a:lnTo>
                    <a:pt x="126339" y="883335"/>
                  </a:lnTo>
                  <a:lnTo>
                    <a:pt x="157340" y="917079"/>
                  </a:lnTo>
                  <a:lnTo>
                    <a:pt x="191084" y="948080"/>
                  </a:lnTo>
                  <a:lnTo>
                    <a:pt x="227393" y="976147"/>
                  </a:lnTo>
                  <a:lnTo>
                    <a:pt x="266065" y="1001077"/>
                  </a:lnTo>
                  <a:lnTo>
                    <a:pt x="306908" y="1022705"/>
                  </a:lnTo>
                  <a:lnTo>
                    <a:pt x="349758" y="1040815"/>
                  </a:lnTo>
                  <a:lnTo>
                    <a:pt x="394385" y="1055243"/>
                  </a:lnTo>
                  <a:lnTo>
                    <a:pt x="440639" y="1065771"/>
                  </a:lnTo>
                  <a:lnTo>
                    <a:pt x="488302" y="1072235"/>
                  </a:lnTo>
                  <a:lnTo>
                    <a:pt x="537210" y="1074420"/>
                  </a:lnTo>
                  <a:lnTo>
                    <a:pt x="586105" y="1072235"/>
                  </a:lnTo>
                  <a:lnTo>
                    <a:pt x="633768" y="1065771"/>
                  </a:lnTo>
                  <a:lnTo>
                    <a:pt x="680021" y="1055243"/>
                  </a:lnTo>
                  <a:lnTo>
                    <a:pt x="724649" y="1040815"/>
                  </a:lnTo>
                  <a:lnTo>
                    <a:pt x="767499" y="1022705"/>
                  </a:lnTo>
                  <a:lnTo>
                    <a:pt x="808342" y="1001077"/>
                  </a:lnTo>
                  <a:lnTo>
                    <a:pt x="847013" y="976147"/>
                  </a:lnTo>
                  <a:lnTo>
                    <a:pt x="883323" y="948080"/>
                  </a:lnTo>
                  <a:lnTo>
                    <a:pt x="917067" y="917079"/>
                  </a:lnTo>
                  <a:lnTo>
                    <a:pt x="948067" y="883335"/>
                  </a:lnTo>
                  <a:lnTo>
                    <a:pt x="976134" y="847026"/>
                  </a:lnTo>
                  <a:lnTo>
                    <a:pt x="1001064" y="808355"/>
                  </a:lnTo>
                  <a:lnTo>
                    <a:pt x="1022692" y="767511"/>
                  </a:lnTo>
                  <a:lnTo>
                    <a:pt x="1040803" y="724662"/>
                  </a:lnTo>
                  <a:lnTo>
                    <a:pt x="1055230" y="680034"/>
                  </a:lnTo>
                  <a:lnTo>
                    <a:pt x="1065758" y="633780"/>
                  </a:lnTo>
                  <a:lnTo>
                    <a:pt x="1072222" y="586117"/>
                  </a:lnTo>
                  <a:lnTo>
                    <a:pt x="1074420" y="537210"/>
                  </a:lnTo>
                  <a:close/>
                </a:path>
                <a:path w="10862310" h="1074420">
                  <a:moveTo>
                    <a:pt x="3086862" y="537210"/>
                  </a:moveTo>
                  <a:lnTo>
                    <a:pt x="3084665" y="488315"/>
                  </a:lnTo>
                  <a:lnTo>
                    <a:pt x="3078200" y="440651"/>
                  </a:lnTo>
                  <a:lnTo>
                    <a:pt x="3067672" y="394398"/>
                  </a:lnTo>
                  <a:lnTo>
                    <a:pt x="3053245" y="349770"/>
                  </a:lnTo>
                  <a:lnTo>
                    <a:pt x="3035135" y="306920"/>
                  </a:lnTo>
                  <a:lnTo>
                    <a:pt x="3013506" y="266077"/>
                  </a:lnTo>
                  <a:lnTo>
                    <a:pt x="2988576" y="227406"/>
                  </a:lnTo>
                  <a:lnTo>
                    <a:pt x="2960509" y="191096"/>
                  </a:lnTo>
                  <a:lnTo>
                    <a:pt x="2929509" y="157353"/>
                  </a:lnTo>
                  <a:lnTo>
                    <a:pt x="2895765" y="126352"/>
                  </a:lnTo>
                  <a:lnTo>
                    <a:pt x="2859455" y="98285"/>
                  </a:lnTo>
                  <a:lnTo>
                    <a:pt x="2820784" y="73355"/>
                  </a:lnTo>
                  <a:lnTo>
                    <a:pt x="2779941" y="51727"/>
                  </a:lnTo>
                  <a:lnTo>
                    <a:pt x="2737091" y="33616"/>
                  </a:lnTo>
                  <a:lnTo>
                    <a:pt x="2692463" y="19189"/>
                  </a:lnTo>
                  <a:lnTo>
                    <a:pt x="2646210" y="8661"/>
                  </a:lnTo>
                  <a:lnTo>
                    <a:pt x="2598547" y="2197"/>
                  </a:lnTo>
                  <a:lnTo>
                    <a:pt x="2549652" y="0"/>
                  </a:lnTo>
                  <a:lnTo>
                    <a:pt x="2500744" y="2197"/>
                  </a:lnTo>
                  <a:lnTo>
                    <a:pt x="2453081" y="8661"/>
                  </a:lnTo>
                  <a:lnTo>
                    <a:pt x="2406827" y="19189"/>
                  </a:lnTo>
                  <a:lnTo>
                    <a:pt x="2362200" y="33616"/>
                  </a:lnTo>
                  <a:lnTo>
                    <a:pt x="2319350" y="51727"/>
                  </a:lnTo>
                  <a:lnTo>
                    <a:pt x="2278507" y="73355"/>
                  </a:lnTo>
                  <a:lnTo>
                    <a:pt x="2239835" y="98285"/>
                  </a:lnTo>
                  <a:lnTo>
                    <a:pt x="2203526" y="126352"/>
                  </a:lnTo>
                  <a:lnTo>
                    <a:pt x="2169782" y="157353"/>
                  </a:lnTo>
                  <a:lnTo>
                    <a:pt x="2138781" y="191096"/>
                  </a:lnTo>
                  <a:lnTo>
                    <a:pt x="2110714" y="227406"/>
                  </a:lnTo>
                  <a:lnTo>
                    <a:pt x="2085784" y="266077"/>
                  </a:lnTo>
                  <a:lnTo>
                    <a:pt x="2064156" y="306920"/>
                  </a:lnTo>
                  <a:lnTo>
                    <a:pt x="2046046" y="349770"/>
                  </a:lnTo>
                  <a:lnTo>
                    <a:pt x="2031619" y="394398"/>
                  </a:lnTo>
                  <a:lnTo>
                    <a:pt x="2021090" y="440651"/>
                  </a:lnTo>
                  <a:lnTo>
                    <a:pt x="2014626" y="488315"/>
                  </a:lnTo>
                  <a:lnTo>
                    <a:pt x="2012442" y="537210"/>
                  </a:lnTo>
                  <a:lnTo>
                    <a:pt x="2014626" y="586117"/>
                  </a:lnTo>
                  <a:lnTo>
                    <a:pt x="2021090" y="633780"/>
                  </a:lnTo>
                  <a:lnTo>
                    <a:pt x="2031619" y="680034"/>
                  </a:lnTo>
                  <a:lnTo>
                    <a:pt x="2046046" y="724662"/>
                  </a:lnTo>
                  <a:lnTo>
                    <a:pt x="2064156" y="767511"/>
                  </a:lnTo>
                  <a:lnTo>
                    <a:pt x="2085784" y="808355"/>
                  </a:lnTo>
                  <a:lnTo>
                    <a:pt x="2110714" y="847026"/>
                  </a:lnTo>
                  <a:lnTo>
                    <a:pt x="2138781" y="883335"/>
                  </a:lnTo>
                  <a:lnTo>
                    <a:pt x="2169782" y="917079"/>
                  </a:lnTo>
                  <a:lnTo>
                    <a:pt x="2203526" y="948080"/>
                  </a:lnTo>
                  <a:lnTo>
                    <a:pt x="2239835" y="976147"/>
                  </a:lnTo>
                  <a:lnTo>
                    <a:pt x="2278507" y="1001077"/>
                  </a:lnTo>
                  <a:lnTo>
                    <a:pt x="2319350" y="1022705"/>
                  </a:lnTo>
                  <a:lnTo>
                    <a:pt x="2362200" y="1040815"/>
                  </a:lnTo>
                  <a:lnTo>
                    <a:pt x="2406827" y="1055243"/>
                  </a:lnTo>
                  <a:lnTo>
                    <a:pt x="2453081" y="1065771"/>
                  </a:lnTo>
                  <a:lnTo>
                    <a:pt x="2500744" y="1072235"/>
                  </a:lnTo>
                  <a:lnTo>
                    <a:pt x="2549652" y="1074420"/>
                  </a:lnTo>
                  <a:lnTo>
                    <a:pt x="2598547" y="1072235"/>
                  </a:lnTo>
                  <a:lnTo>
                    <a:pt x="2646210" y="1065771"/>
                  </a:lnTo>
                  <a:lnTo>
                    <a:pt x="2692463" y="1055243"/>
                  </a:lnTo>
                  <a:lnTo>
                    <a:pt x="2737091" y="1040815"/>
                  </a:lnTo>
                  <a:lnTo>
                    <a:pt x="2779941" y="1022705"/>
                  </a:lnTo>
                  <a:lnTo>
                    <a:pt x="2820784" y="1001077"/>
                  </a:lnTo>
                  <a:lnTo>
                    <a:pt x="2859455" y="976147"/>
                  </a:lnTo>
                  <a:lnTo>
                    <a:pt x="2895765" y="948080"/>
                  </a:lnTo>
                  <a:lnTo>
                    <a:pt x="2929509" y="917079"/>
                  </a:lnTo>
                  <a:lnTo>
                    <a:pt x="2960509" y="883335"/>
                  </a:lnTo>
                  <a:lnTo>
                    <a:pt x="2988576" y="847026"/>
                  </a:lnTo>
                  <a:lnTo>
                    <a:pt x="3013506" y="808355"/>
                  </a:lnTo>
                  <a:lnTo>
                    <a:pt x="3035135" y="767511"/>
                  </a:lnTo>
                  <a:lnTo>
                    <a:pt x="3053245" y="724662"/>
                  </a:lnTo>
                  <a:lnTo>
                    <a:pt x="3067672" y="680034"/>
                  </a:lnTo>
                  <a:lnTo>
                    <a:pt x="3078200" y="633780"/>
                  </a:lnTo>
                  <a:lnTo>
                    <a:pt x="3084665" y="586117"/>
                  </a:lnTo>
                  <a:lnTo>
                    <a:pt x="3086862" y="537210"/>
                  </a:lnTo>
                  <a:close/>
                </a:path>
                <a:path w="10862310" h="1074420">
                  <a:moveTo>
                    <a:pt x="4781550" y="556260"/>
                  </a:moveTo>
                  <a:lnTo>
                    <a:pt x="4377690" y="313182"/>
                  </a:lnTo>
                  <a:lnTo>
                    <a:pt x="4377690" y="434721"/>
                  </a:lnTo>
                  <a:lnTo>
                    <a:pt x="4377690" y="799338"/>
                  </a:lnTo>
                  <a:lnTo>
                    <a:pt x="4781550" y="556260"/>
                  </a:lnTo>
                  <a:close/>
                </a:path>
                <a:path w="10862310" h="1074420">
                  <a:moveTo>
                    <a:pt x="8940546" y="537210"/>
                  </a:moveTo>
                  <a:lnTo>
                    <a:pt x="8938349" y="488315"/>
                  </a:lnTo>
                  <a:lnTo>
                    <a:pt x="8931885" y="440651"/>
                  </a:lnTo>
                  <a:lnTo>
                    <a:pt x="8921356" y="394398"/>
                  </a:lnTo>
                  <a:lnTo>
                    <a:pt x="8906929" y="349770"/>
                  </a:lnTo>
                  <a:lnTo>
                    <a:pt x="8888819" y="306920"/>
                  </a:lnTo>
                  <a:lnTo>
                    <a:pt x="8867191" y="266077"/>
                  </a:lnTo>
                  <a:lnTo>
                    <a:pt x="8842261" y="227406"/>
                  </a:lnTo>
                  <a:lnTo>
                    <a:pt x="8814194" y="191096"/>
                  </a:lnTo>
                  <a:lnTo>
                    <a:pt x="8783193" y="157353"/>
                  </a:lnTo>
                  <a:lnTo>
                    <a:pt x="8749449" y="126352"/>
                  </a:lnTo>
                  <a:lnTo>
                    <a:pt x="8713140" y="98285"/>
                  </a:lnTo>
                  <a:lnTo>
                    <a:pt x="8674468" y="73355"/>
                  </a:lnTo>
                  <a:lnTo>
                    <a:pt x="8633625" y="51727"/>
                  </a:lnTo>
                  <a:lnTo>
                    <a:pt x="8590775" y="33616"/>
                  </a:lnTo>
                  <a:lnTo>
                    <a:pt x="8546147" y="19189"/>
                  </a:lnTo>
                  <a:lnTo>
                    <a:pt x="8499894" y="8661"/>
                  </a:lnTo>
                  <a:lnTo>
                    <a:pt x="8452231" y="2197"/>
                  </a:lnTo>
                  <a:lnTo>
                    <a:pt x="8403336" y="0"/>
                  </a:lnTo>
                  <a:lnTo>
                    <a:pt x="8354428" y="2197"/>
                  </a:lnTo>
                  <a:lnTo>
                    <a:pt x="8306765" y="8661"/>
                  </a:lnTo>
                  <a:lnTo>
                    <a:pt x="8260512" y="19189"/>
                  </a:lnTo>
                  <a:lnTo>
                    <a:pt x="8215884" y="33616"/>
                  </a:lnTo>
                  <a:lnTo>
                    <a:pt x="8173034" y="51727"/>
                  </a:lnTo>
                  <a:lnTo>
                    <a:pt x="8132191" y="73355"/>
                  </a:lnTo>
                  <a:lnTo>
                    <a:pt x="8093519" y="98285"/>
                  </a:lnTo>
                  <a:lnTo>
                    <a:pt x="8057210" y="126352"/>
                  </a:lnTo>
                  <a:lnTo>
                    <a:pt x="8023466" y="157353"/>
                  </a:lnTo>
                  <a:lnTo>
                    <a:pt x="7992465" y="191096"/>
                  </a:lnTo>
                  <a:lnTo>
                    <a:pt x="7964398" y="227406"/>
                  </a:lnTo>
                  <a:lnTo>
                    <a:pt x="7939468" y="266077"/>
                  </a:lnTo>
                  <a:lnTo>
                    <a:pt x="7917840" y="306920"/>
                  </a:lnTo>
                  <a:lnTo>
                    <a:pt x="7899730" y="349770"/>
                  </a:lnTo>
                  <a:lnTo>
                    <a:pt x="7885303" y="394398"/>
                  </a:lnTo>
                  <a:lnTo>
                    <a:pt x="7874775" y="440651"/>
                  </a:lnTo>
                  <a:lnTo>
                    <a:pt x="7868310" y="488315"/>
                  </a:lnTo>
                  <a:lnTo>
                    <a:pt x="7866126" y="537210"/>
                  </a:lnTo>
                  <a:lnTo>
                    <a:pt x="7868310" y="586117"/>
                  </a:lnTo>
                  <a:lnTo>
                    <a:pt x="7874775" y="633780"/>
                  </a:lnTo>
                  <a:lnTo>
                    <a:pt x="7885303" y="680034"/>
                  </a:lnTo>
                  <a:lnTo>
                    <a:pt x="7899730" y="724662"/>
                  </a:lnTo>
                  <a:lnTo>
                    <a:pt x="7917840" y="767511"/>
                  </a:lnTo>
                  <a:lnTo>
                    <a:pt x="7939468" y="808355"/>
                  </a:lnTo>
                  <a:lnTo>
                    <a:pt x="7964398" y="847026"/>
                  </a:lnTo>
                  <a:lnTo>
                    <a:pt x="7992465" y="883335"/>
                  </a:lnTo>
                  <a:lnTo>
                    <a:pt x="8023466" y="917079"/>
                  </a:lnTo>
                  <a:lnTo>
                    <a:pt x="8057210" y="948080"/>
                  </a:lnTo>
                  <a:lnTo>
                    <a:pt x="8093519" y="976147"/>
                  </a:lnTo>
                  <a:lnTo>
                    <a:pt x="8132191" y="1001077"/>
                  </a:lnTo>
                  <a:lnTo>
                    <a:pt x="8173034" y="1022705"/>
                  </a:lnTo>
                  <a:lnTo>
                    <a:pt x="8215884" y="1040815"/>
                  </a:lnTo>
                  <a:lnTo>
                    <a:pt x="8260512" y="1055243"/>
                  </a:lnTo>
                  <a:lnTo>
                    <a:pt x="8306765" y="1065771"/>
                  </a:lnTo>
                  <a:lnTo>
                    <a:pt x="8354428" y="1072235"/>
                  </a:lnTo>
                  <a:lnTo>
                    <a:pt x="8403336" y="1074420"/>
                  </a:lnTo>
                  <a:lnTo>
                    <a:pt x="8452231" y="1072235"/>
                  </a:lnTo>
                  <a:lnTo>
                    <a:pt x="8499894" y="1065771"/>
                  </a:lnTo>
                  <a:lnTo>
                    <a:pt x="8546147" y="1055243"/>
                  </a:lnTo>
                  <a:lnTo>
                    <a:pt x="8590775" y="1040815"/>
                  </a:lnTo>
                  <a:lnTo>
                    <a:pt x="8633625" y="1022705"/>
                  </a:lnTo>
                  <a:lnTo>
                    <a:pt x="8674468" y="1001077"/>
                  </a:lnTo>
                  <a:lnTo>
                    <a:pt x="8713140" y="976147"/>
                  </a:lnTo>
                  <a:lnTo>
                    <a:pt x="8749449" y="948080"/>
                  </a:lnTo>
                  <a:lnTo>
                    <a:pt x="8783193" y="917079"/>
                  </a:lnTo>
                  <a:lnTo>
                    <a:pt x="8814194" y="883335"/>
                  </a:lnTo>
                  <a:lnTo>
                    <a:pt x="8842261" y="847026"/>
                  </a:lnTo>
                  <a:lnTo>
                    <a:pt x="8867191" y="808355"/>
                  </a:lnTo>
                  <a:lnTo>
                    <a:pt x="8888819" y="767511"/>
                  </a:lnTo>
                  <a:lnTo>
                    <a:pt x="8906929" y="724662"/>
                  </a:lnTo>
                  <a:lnTo>
                    <a:pt x="8921356" y="680034"/>
                  </a:lnTo>
                  <a:lnTo>
                    <a:pt x="8931885" y="633780"/>
                  </a:lnTo>
                  <a:lnTo>
                    <a:pt x="8938349" y="586117"/>
                  </a:lnTo>
                  <a:lnTo>
                    <a:pt x="8940546" y="537210"/>
                  </a:lnTo>
                  <a:close/>
                </a:path>
                <a:path w="10862310" h="1074420">
                  <a:moveTo>
                    <a:pt x="10862310" y="537210"/>
                  </a:moveTo>
                  <a:lnTo>
                    <a:pt x="10860113" y="488315"/>
                  </a:lnTo>
                  <a:lnTo>
                    <a:pt x="10853649" y="440651"/>
                  </a:lnTo>
                  <a:lnTo>
                    <a:pt x="10843120" y="394398"/>
                  </a:lnTo>
                  <a:lnTo>
                    <a:pt x="10828693" y="349770"/>
                  </a:lnTo>
                  <a:lnTo>
                    <a:pt x="10810583" y="306920"/>
                  </a:lnTo>
                  <a:lnTo>
                    <a:pt x="10788955" y="266077"/>
                  </a:lnTo>
                  <a:lnTo>
                    <a:pt x="10764025" y="227406"/>
                  </a:lnTo>
                  <a:lnTo>
                    <a:pt x="10735958" y="191096"/>
                  </a:lnTo>
                  <a:lnTo>
                    <a:pt x="10704957" y="157353"/>
                  </a:lnTo>
                  <a:lnTo>
                    <a:pt x="10671213" y="126352"/>
                  </a:lnTo>
                  <a:lnTo>
                    <a:pt x="10634904" y="98285"/>
                  </a:lnTo>
                  <a:lnTo>
                    <a:pt x="10596232" y="73355"/>
                  </a:lnTo>
                  <a:lnTo>
                    <a:pt x="10555389" y="51727"/>
                  </a:lnTo>
                  <a:lnTo>
                    <a:pt x="10512539" y="33616"/>
                  </a:lnTo>
                  <a:lnTo>
                    <a:pt x="10467911" y="19189"/>
                  </a:lnTo>
                  <a:lnTo>
                    <a:pt x="10421658" y="8661"/>
                  </a:lnTo>
                  <a:lnTo>
                    <a:pt x="10373995" y="2197"/>
                  </a:lnTo>
                  <a:lnTo>
                    <a:pt x="10325100" y="0"/>
                  </a:lnTo>
                  <a:lnTo>
                    <a:pt x="10276192" y="2197"/>
                  </a:lnTo>
                  <a:lnTo>
                    <a:pt x="10228529" y="8661"/>
                  </a:lnTo>
                  <a:lnTo>
                    <a:pt x="10182276" y="19189"/>
                  </a:lnTo>
                  <a:lnTo>
                    <a:pt x="10137648" y="33616"/>
                  </a:lnTo>
                  <a:lnTo>
                    <a:pt x="10094798" y="51727"/>
                  </a:lnTo>
                  <a:lnTo>
                    <a:pt x="10053955" y="73355"/>
                  </a:lnTo>
                  <a:lnTo>
                    <a:pt x="10015283" y="98285"/>
                  </a:lnTo>
                  <a:lnTo>
                    <a:pt x="9978974" y="126352"/>
                  </a:lnTo>
                  <a:lnTo>
                    <a:pt x="9945230" y="157353"/>
                  </a:lnTo>
                  <a:lnTo>
                    <a:pt x="9914230" y="191096"/>
                  </a:lnTo>
                  <a:lnTo>
                    <a:pt x="9886163" y="227406"/>
                  </a:lnTo>
                  <a:lnTo>
                    <a:pt x="9861232" y="266077"/>
                  </a:lnTo>
                  <a:lnTo>
                    <a:pt x="9839604" y="306920"/>
                  </a:lnTo>
                  <a:lnTo>
                    <a:pt x="9821494" y="349770"/>
                  </a:lnTo>
                  <a:lnTo>
                    <a:pt x="9807067" y="394398"/>
                  </a:lnTo>
                  <a:lnTo>
                    <a:pt x="9796539" y="440651"/>
                  </a:lnTo>
                  <a:lnTo>
                    <a:pt x="9790074" y="488315"/>
                  </a:lnTo>
                  <a:lnTo>
                    <a:pt x="9787890" y="537210"/>
                  </a:lnTo>
                  <a:lnTo>
                    <a:pt x="9790074" y="586117"/>
                  </a:lnTo>
                  <a:lnTo>
                    <a:pt x="9796539" y="633780"/>
                  </a:lnTo>
                  <a:lnTo>
                    <a:pt x="9807067" y="680034"/>
                  </a:lnTo>
                  <a:lnTo>
                    <a:pt x="9821494" y="724662"/>
                  </a:lnTo>
                  <a:lnTo>
                    <a:pt x="9839604" y="767511"/>
                  </a:lnTo>
                  <a:lnTo>
                    <a:pt x="9861232" y="808355"/>
                  </a:lnTo>
                  <a:lnTo>
                    <a:pt x="9886163" y="847026"/>
                  </a:lnTo>
                  <a:lnTo>
                    <a:pt x="9914230" y="883335"/>
                  </a:lnTo>
                  <a:lnTo>
                    <a:pt x="9945230" y="917079"/>
                  </a:lnTo>
                  <a:lnTo>
                    <a:pt x="9978974" y="948080"/>
                  </a:lnTo>
                  <a:lnTo>
                    <a:pt x="10015283" y="976147"/>
                  </a:lnTo>
                  <a:lnTo>
                    <a:pt x="10053955" y="1001077"/>
                  </a:lnTo>
                  <a:lnTo>
                    <a:pt x="10094798" y="1022705"/>
                  </a:lnTo>
                  <a:lnTo>
                    <a:pt x="10137648" y="1040815"/>
                  </a:lnTo>
                  <a:lnTo>
                    <a:pt x="10182276" y="1055243"/>
                  </a:lnTo>
                  <a:lnTo>
                    <a:pt x="10228529" y="1065771"/>
                  </a:lnTo>
                  <a:lnTo>
                    <a:pt x="10276192" y="1072235"/>
                  </a:lnTo>
                  <a:lnTo>
                    <a:pt x="10325100" y="1074420"/>
                  </a:lnTo>
                  <a:lnTo>
                    <a:pt x="10373995" y="1072235"/>
                  </a:lnTo>
                  <a:lnTo>
                    <a:pt x="10421658" y="1065771"/>
                  </a:lnTo>
                  <a:lnTo>
                    <a:pt x="10467911" y="1055243"/>
                  </a:lnTo>
                  <a:lnTo>
                    <a:pt x="10512539" y="1040815"/>
                  </a:lnTo>
                  <a:lnTo>
                    <a:pt x="10555389" y="1022705"/>
                  </a:lnTo>
                  <a:lnTo>
                    <a:pt x="10596232" y="1001077"/>
                  </a:lnTo>
                  <a:lnTo>
                    <a:pt x="10634904" y="976147"/>
                  </a:lnTo>
                  <a:lnTo>
                    <a:pt x="10671213" y="948080"/>
                  </a:lnTo>
                  <a:lnTo>
                    <a:pt x="10704957" y="917079"/>
                  </a:lnTo>
                  <a:lnTo>
                    <a:pt x="10735958" y="883335"/>
                  </a:lnTo>
                  <a:lnTo>
                    <a:pt x="10764025" y="847026"/>
                  </a:lnTo>
                  <a:lnTo>
                    <a:pt x="10788955" y="808355"/>
                  </a:lnTo>
                  <a:lnTo>
                    <a:pt x="10810583" y="767511"/>
                  </a:lnTo>
                  <a:lnTo>
                    <a:pt x="10828693" y="724662"/>
                  </a:lnTo>
                  <a:lnTo>
                    <a:pt x="10843120" y="680034"/>
                  </a:lnTo>
                  <a:lnTo>
                    <a:pt x="10853649" y="633780"/>
                  </a:lnTo>
                  <a:lnTo>
                    <a:pt x="10860113" y="586117"/>
                  </a:lnTo>
                  <a:lnTo>
                    <a:pt x="10862310" y="5372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444990" y="2028444"/>
              <a:ext cx="403860" cy="403860"/>
            </a:xfrm>
            <a:custGeom>
              <a:avLst/>
              <a:gdLst/>
              <a:ahLst/>
              <a:cxnLst/>
              <a:rect l="l" t="t" r="r" b="b"/>
              <a:pathLst>
                <a:path w="403859" h="403860">
                  <a:moveTo>
                    <a:pt x="403859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403859" y="403860"/>
                  </a:lnTo>
                  <a:lnTo>
                    <a:pt x="403859" y="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179563" y="1681734"/>
              <a:ext cx="1074420" cy="1074420"/>
            </a:xfrm>
            <a:custGeom>
              <a:avLst/>
              <a:gdLst/>
              <a:ahLst/>
              <a:cxnLst/>
              <a:rect l="l" t="t" r="r" b="b"/>
              <a:pathLst>
                <a:path w="1074420" h="1074420">
                  <a:moveTo>
                    <a:pt x="537210" y="0"/>
                  </a:moveTo>
                  <a:lnTo>
                    <a:pt x="488312" y="2195"/>
                  </a:lnTo>
                  <a:lnTo>
                    <a:pt x="440644" y="8655"/>
                  </a:lnTo>
                  <a:lnTo>
                    <a:pt x="394396" y="19189"/>
                  </a:lnTo>
                  <a:lnTo>
                    <a:pt x="349758" y="33608"/>
                  </a:lnTo>
                  <a:lnTo>
                    <a:pt x="306918" y="51723"/>
                  </a:lnTo>
                  <a:lnTo>
                    <a:pt x="266067" y="73343"/>
                  </a:lnTo>
                  <a:lnTo>
                    <a:pt x="227395" y="98280"/>
                  </a:lnTo>
                  <a:lnTo>
                    <a:pt x="191090" y="126343"/>
                  </a:lnTo>
                  <a:lnTo>
                    <a:pt x="157343" y="157343"/>
                  </a:lnTo>
                  <a:lnTo>
                    <a:pt x="126343" y="191090"/>
                  </a:lnTo>
                  <a:lnTo>
                    <a:pt x="98280" y="227395"/>
                  </a:lnTo>
                  <a:lnTo>
                    <a:pt x="73343" y="266067"/>
                  </a:lnTo>
                  <a:lnTo>
                    <a:pt x="51723" y="306918"/>
                  </a:lnTo>
                  <a:lnTo>
                    <a:pt x="33608" y="349758"/>
                  </a:lnTo>
                  <a:lnTo>
                    <a:pt x="19189" y="394396"/>
                  </a:lnTo>
                  <a:lnTo>
                    <a:pt x="8655" y="440644"/>
                  </a:lnTo>
                  <a:lnTo>
                    <a:pt x="2195" y="488312"/>
                  </a:lnTo>
                  <a:lnTo>
                    <a:pt x="0" y="537210"/>
                  </a:lnTo>
                  <a:lnTo>
                    <a:pt x="2195" y="586107"/>
                  </a:lnTo>
                  <a:lnTo>
                    <a:pt x="8655" y="633775"/>
                  </a:lnTo>
                  <a:lnTo>
                    <a:pt x="19189" y="680023"/>
                  </a:lnTo>
                  <a:lnTo>
                    <a:pt x="33608" y="724661"/>
                  </a:lnTo>
                  <a:lnTo>
                    <a:pt x="51723" y="767501"/>
                  </a:lnTo>
                  <a:lnTo>
                    <a:pt x="73343" y="808352"/>
                  </a:lnTo>
                  <a:lnTo>
                    <a:pt x="98280" y="847024"/>
                  </a:lnTo>
                  <a:lnTo>
                    <a:pt x="126343" y="883329"/>
                  </a:lnTo>
                  <a:lnTo>
                    <a:pt x="157343" y="917076"/>
                  </a:lnTo>
                  <a:lnTo>
                    <a:pt x="191090" y="948076"/>
                  </a:lnTo>
                  <a:lnTo>
                    <a:pt x="227395" y="976139"/>
                  </a:lnTo>
                  <a:lnTo>
                    <a:pt x="266067" y="1001076"/>
                  </a:lnTo>
                  <a:lnTo>
                    <a:pt x="306918" y="1022696"/>
                  </a:lnTo>
                  <a:lnTo>
                    <a:pt x="349758" y="1040811"/>
                  </a:lnTo>
                  <a:lnTo>
                    <a:pt x="394396" y="1055230"/>
                  </a:lnTo>
                  <a:lnTo>
                    <a:pt x="440644" y="1065764"/>
                  </a:lnTo>
                  <a:lnTo>
                    <a:pt x="488312" y="1072224"/>
                  </a:lnTo>
                  <a:lnTo>
                    <a:pt x="537210" y="1074420"/>
                  </a:lnTo>
                  <a:lnTo>
                    <a:pt x="586107" y="1072224"/>
                  </a:lnTo>
                  <a:lnTo>
                    <a:pt x="633775" y="1065764"/>
                  </a:lnTo>
                  <a:lnTo>
                    <a:pt x="680023" y="1055230"/>
                  </a:lnTo>
                  <a:lnTo>
                    <a:pt x="724661" y="1040811"/>
                  </a:lnTo>
                  <a:lnTo>
                    <a:pt x="767501" y="1022696"/>
                  </a:lnTo>
                  <a:lnTo>
                    <a:pt x="808352" y="1001076"/>
                  </a:lnTo>
                  <a:lnTo>
                    <a:pt x="847024" y="976139"/>
                  </a:lnTo>
                  <a:lnTo>
                    <a:pt x="883329" y="948076"/>
                  </a:lnTo>
                  <a:lnTo>
                    <a:pt x="917076" y="917076"/>
                  </a:lnTo>
                  <a:lnTo>
                    <a:pt x="948076" y="883329"/>
                  </a:lnTo>
                  <a:lnTo>
                    <a:pt x="976139" y="847024"/>
                  </a:lnTo>
                  <a:lnTo>
                    <a:pt x="1001076" y="808352"/>
                  </a:lnTo>
                  <a:lnTo>
                    <a:pt x="1022696" y="767501"/>
                  </a:lnTo>
                  <a:lnTo>
                    <a:pt x="1040811" y="724661"/>
                  </a:lnTo>
                  <a:lnTo>
                    <a:pt x="1055230" y="680023"/>
                  </a:lnTo>
                  <a:lnTo>
                    <a:pt x="1065764" y="633775"/>
                  </a:lnTo>
                  <a:lnTo>
                    <a:pt x="1072224" y="586107"/>
                  </a:lnTo>
                  <a:lnTo>
                    <a:pt x="1074420" y="537210"/>
                  </a:lnTo>
                  <a:lnTo>
                    <a:pt x="1072224" y="488312"/>
                  </a:lnTo>
                  <a:lnTo>
                    <a:pt x="1065764" y="440644"/>
                  </a:lnTo>
                  <a:lnTo>
                    <a:pt x="1055230" y="394396"/>
                  </a:lnTo>
                  <a:lnTo>
                    <a:pt x="1040811" y="349758"/>
                  </a:lnTo>
                  <a:lnTo>
                    <a:pt x="1022696" y="306918"/>
                  </a:lnTo>
                  <a:lnTo>
                    <a:pt x="1001076" y="266067"/>
                  </a:lnTo>
                  <a:lnTo>
                    <a:pt x="976139" y="227395"/>
                  </a:lnTo>
                  <a:lnTo>
                    <a:pt x="948076" y="191090"/>
                  </a:lnTo>
                  <a:lnTo>
                    <a:pt x="917076" y="157343"/>
                  </a:lnTo>
                  <a:lnTo>
                    <a:pt x="883329" y="126343"/>
                  </a:lnTo>
                  <a:lnTo>
                    <a:pt x="847024" y="98280"/>
                  </a:lnTo>
                  <a:lnTo>
                    <a:pt x="808352" y="73343"/>
                  </a:lnTo>
                  <a:lnTo>
                    <a:pt x="767501" y="51723"/>
                  </a:lnTo>
                  <a:lnTo>
                    <a:pt x="724661" y="33608"/>
                  </a:lnTo>
                  <a:lnTo>
                    <a:pt x="680023" y="19189"/>
                  </a:lnTo>
                  <a:lnTo>
                    <a:pt x="633775" y="8655"/>
                  </a:lnTo>
                  <a:lnTo>
                    <a:pt x="586107" y="2195"/>
                  </a:lnTo>
                  <a:lnTo>
                    <a:pt x="5372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30096" y="2028443"/>
              <a:ext cx="10423525" cy="403860"/>
            </a:xfrm>
            <a:custGeom>
              <a:avLst/>
              <a:gdLst/>
              <a:ahLst/>
              <a:cxnLst/>
              <a:rect l="l" t="t" r="r" b="b"/>
              <a:pathLst>
                <a:path w="10423525" h="403860">
                  <a:moveTo>
                    <a:pt x="140208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140208" y="403860"/>
                  </a:lnTo>
                  <a:lnTo>
                    <a:pt x="140208" y="0"/>
                  </a:lnTo>
                  <a:close/>
                </a:path>
                <a:path w="10423525" h="403860">
                  <a:moveTo>
                    <a:pt x="575310" y="201930"/>
                  </a:moveTo>
                  <a:lnTo>
                    <a:pt x="240030" y="0"/>
                  </a:lnTo>
                  <a:lnTo>
                    <a:pt x="240030" y="100965"/>
                  </a:lnTo>
                  <a:lnTo>
                    <a:pt x="240030" y="403860"/>
                  </a:lnTo>
                  <a:lnTo>
                    <a:pt x="575310" y="201930"/>
                  </a:lnTo>
                  <a:close/>
                </a:path>
                <a:path w="10423525" h="403860">
                  <a:moveTo>
                    <a:pt x="2537460" y="0"/>
                  </a:moveTo>
                  <a:lnTo>
                    <a:pt x="2209038" y="197802"/>
                  </a:lnTo>
                  <a:lnTo>
                    <a:pt x="2209038" y="0"/>
                  </a:lnTo>
                  <a:lnTo>
                    <a:pt x="1873758" y="201930"/>
                  </a:lnTo>
                  <a:lnTo>
                    <a:pt x="2209038" y="403860"/>
                  </a:lnTo>
                  <a:lnTo>
                    <a:pt x="2209038" y="302895"/>
                  </a:lnTo>
                  <a:lnTo>
                    <a:pt x="2209038" y="206070"/>
                  </a:lnTo>
                  <a:lnTo>
                    <a:pt x="2537460" y="403860"/>
                  </a:lnTo>
                  <a:lnTo>
                    <a:pt x="2537460" y="302895"/>
                  </a:lnTo>
                  <a:lnTo>
                    <a:pt x="2537460" y="0"/>
                  </a:lnTo>
                  <a:close/>
                </a:path>
                <a:path w="10423525" h="403860">
                  <a:moveTo>
                    <a:pt x="6121908" y="0"/>
                  </a:moveTo>
                  <a:lnTo>
                    <a:pt x="5980938" y="0"/>
                  </a:lnTo>
                  <a:lnTo>
                    <a:pt x="5980938" y="403860"/>
                  </a:lnTo>
                  <a:lnTo>
                    <a:pt x="6121908" y="403860"/>
                  </a:lnTo>
                  <a:lnTo>
                    <a:pt x="6121908" y="0"/>
                  </a:lnTo>
                  <a:close/>
                </a:path>
                <a:path w="10423525" h="403860">
                  <a:moveTo>
                    <a:pt x="6371082" y="0"/>
                  </a:moveTo>
                  <a:lnTo>
                    <a:pt x="6230874" y="0"/>
                  </a:lnTo>
                  <a:lnTo>
                    <a:pt x="6230874" y="403860"/>
                  </a:lnTo>
                  <a:lnTo>
                    <a:pt x="6371082" y="403860"/>
                  </a:lnTo>
                  <a:lnTo>
                    <a:pt x="6371082" y="0"/>
                  </a:lnTo>
                  <a:close/>
                </a:path>
                <a:path w="10423525" h="403860">
                  <a:moveTo>
                    <a:pt x="10423398" y="201930"/>
                  </a:moveTo>
                  <a:lnTo>
                    <a:pt x="10088118" y="0"/>
                  </a:lnTo>
                  <a:lnTo>
                    <a:pt x="10088118" y="100965"/>
                  </a:lnTo>
                  <a:lnTo>
                    <a:pt x="10088118" y="197802"/>
                  </a:lnTo>
                  <a:lnTo>
                    <a:pt x="9759696" y="0"/>
                  </a:lnTo>
                  <a:lnTo>
                    <a:pt x="9759696" y="100965"/>
                  </a:lnTo>
                  <a:lnTo>
                    <a:pt x="9759696" y="403860"/>
                  </a:lnTo>
                  <a:lnTo>
                    <a:pt x="10088118" y="206070"/>
                  </a:lnTo>
                  <a:lnTo>
                    <a:pt x="10088118" y="403860"/>
                  </a:lnTo>
                  <a:lnTo>
                    <a:pt x="10423398" y="201930"/>
                  </a:lnTo>
                  <a:close/>
                </a:path>
              </a:pathLst>
            </a:custGeom>
            <a:solidFill>
              <a:srgbClr val="4446C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5017637" y="2908339"/>
            <a:ext cx="142811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13690">
              <a:lnSpc>
                <a:spcPct val="100000"/>
              </a:lnSpc>
              <a:spcBef>
                <a:spcPts val="95"/>
              </a:spcBef>
            </a:pPr>
            <a:r>
              <a:rPr dirty="0" sz="2000" spc="-85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000" spc="-9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30" b="1">
                <a:solidFill>
                  <a:srgbClr val="FFFFFF"/>
                </a:solidFill>
                <a:latin typeface="함초롬바탕"/>
                <a:cs typeface="함초롬바탕"/>
              </a:rPr>
              <a:t>is</a:t>
            </a:r>
            <a:r>
              <a:rPr dirty="0" sz="2000" spc="-10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in </a:t>
            </a:r>
            <a:r>
              <a:rPr dirty="0" sz="2000" spc="-35" b="1">
                <a:solidFill>
                  <a:srgbClr val="FFFFFF"/>
                </a:solidFill>
                <a:latin typeface="함초롬바탕"/>
                <a:cs typeface="함초롬바탕"/>
              </a:rPr>
              <a:t>Everywhere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144991" y="2908339"/>
            <a:ext cx="125095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85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0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14" b="1">
                <a:solidFill>
                  <a:srgbClr val="FFFFFF"/>
                </a:solidFill>
                <a:latin typeface="함초롬바탕"/>
                <a:cs typeface="함초롬바탕"/>
              </a:rPr>
              <a:t>에이전트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27607" y="2908339"/>
            <a:ext cx="3322954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71145">
              <a:lnSpc>
                <a:spcPct val="100000"/>
              </a:lnSpc>
              <a:spcBef>
                <a:spcPts val="95"/>
              </a:spcBef>
              <a:tabLst>
                <a:tab pos="2338705" algn="l"/>
              </a:tabLst>
            </a:pP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지속가능한,</a:t>
            </a:r>
            <a:r>
              <a:rPr dirty="0" sz="2000" b="1">
                <a:solidFill>
                  <a:srgbClr val="FFFFFF"/>
                </a:solidFill>
                <a:latin typeface="함초롬바탕"/>
                <a:cs typeface="함초롬바탕"/>
              </a:rPr>
              <a:t>	</a:t>
            </a: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Pivoting</a:t>
            </a:r>
            <a:endParaRPr sz="2000">
              <a:latin typeface="함초롬바탕"/>
              <a:cs typeface="함초롬바탕"/>
            </a:endParaRPr>
          </a:p>
          <a:p>
            <a:pPr marL="12700">
              <a:lnSpc>
                <a:spcPct val="100000"/>
              </a:lnSpc>
            </a:pP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인류를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위한</a:t>
            </a:r>
            <a:r>
              <a:rPr dirty="0" sz="20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기술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990057" y="2908339"/>
            <a:ext cx="12465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3525">
              <a:lnSpc>
                <a:spcPct val="100000"/>
              </a:lnSpc>
              <a:spcBef>
                <a:spcPts val="95"/>
              </a:spcBef>
            </a:pPr>
            <a:r>
              <a:rPr dirty="0" sz="2000" spc="-25" b="1">
                <a:solidFill>
                  <a:srgbClr val="FFFFFF"/>
                </a:solidFill>
                <a:latin typeface="함초롬바탕"/>
                <a:cs typeface="함초롬바탕"/>
              </a:rPr>
              <a:t>중국의 </a:t>
            </a:r>
            <a:r>
              <a:rPr dirty="0" sz="2000" spc="-145" b="1">
                <a:solidFill>
                  <a:srgbClr val="FFFFFF"/>
                </a:solidFill>
                <a:latin typeface="함초롬바탕"/>
                <a:cs typeface="함초롬바탕"/>
              </a:rPr>
              <a:t>무서운</a:t>
            </a:r>
            <a:r>
              <a:rPr dirty="0" sz="20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000" spc="-125" b="1">
                <a:solidFill>
                  <a:srgbClr val="FFFFFF"/>
                </a:solidFill>
                <a:latin typeface="함초롬바탕"/>
                <a:cs typeface="함초롬바탕"/>
              </a:rPr>
              <a:t>추격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228955" y="2908339"/>
            <a:ext cx="10026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 b="1">
                <a:solidFill>
                  <a:srgbClr val="FFFFFF"/>
                </a:solidFill>
                <a:latin typeface="함초롬바탕"/>
                <a:cs typeface="함초롬바탕"/>
              </a:rPr>
              <a:t>Keynote</a:t>
            </a:r>
            <a:endParaRPr sz="2000">
              <a:latin typeface="함초롬바탕"/>
              <a:cs typeface="함초롬바탕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439379" y="3623080"/>
            <a:ext cx="8884285" cy="3447415"/>
          </a:xfrm>
          <a:prstGeom prst="rect">
            <a:avLst/>
          </a:prstGeom>
        </p:spPr>
        <p:txBody>
          <a:bodyPr wrap="square" lIns="0" tIns="196215" rIns="0" bIns="0" rtlCol="0" vert="horz">
            <a:spAutoFit/>
          </a:bodyPr>
          <a:lstStyle/>
          <a:p>
            <a:pPr marL="311785" indent="-297815">
              <a:lnSpc>
                <a:spcPct val="100000"/>
              </a:lnSpc>
              <a:spcBef>
                <a:spcPts val="1545"/>
              </a:spcBef>
              <a:buAutoNum type="arabicPeriod"/>
              <a:tabLst>
                <a:tab pos="312420" algn="l"/>
              </a:tabLst>
            </a:pPr>
            <a:r>
              <a:rPr dirty="0" sz="2200" spc="-130" b="1">
                <a:solidFill>
                  <a:srgbClr val="FFFFFF"/>
                </a:solidFill>
                <a:latin typeface="함초롬바탕"/>
                <a:cs typeface="함초롬바탕"/>
              </a:rPr>
              <a:t>AI</a:t>
            </a:r>
            <a:r>
              <a:rPr dirty="0" sz="22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70" b="1">
                <a:solidFill>
                  <a:srgbClr val="FFFFFF"/>
                </a:solidFill>
                <a:latin typeface="함초롬바탕"/>
                <a:cs typeface="함초롬바탕"/>
              </a:rPr>
              <a:t>:</a:t>
            </a:r>
            <a:r>
              <a:rPr dirty="0" sz="2200" spc="-215" b="1">
                <a:solidFill>
                  <a:srgbClr val="FFFFFF"/>
                </a:solidFill>
                <a:latin typeface="함초롬바탕"/>
                <a:cs typeface="함초롬바탕"/>
              </a:rPr>
              <a:t> 인간중심의</a:t>
            </a:r>
            <a:r>
              <a:rPr dirty="0" sz="22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15" b="1">
                <a:solidFill>
                  <a:srgbClr val="FFFFFF"/>
                </a:solidFill>
                <a:latin typeface="함초롬바탕"/>
                <a:cs typeface="함초롬바탕"/>
              </a:rPr>
              <a:t>문제해결과</a:t>
            </a:r>
            <a:r>
              <a:rPr dirty="0" sz="22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190" b="1">
                <a:solidFill>
                  <a:srgbClr val="FFFFFF"/>
                </a:solidFill>
                <a:latin typeface="함초롬바탕"/>
                <a:cs typeface="함초롬바탕"/>
              </a:rPr>
              <a:t>가치</a:t>
            </a:r>
            <a:r>
              <a:rPr dirty="0" sz="2200" spc="-21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창출의</a:t>
            </a:r>
            <a:r>
              <a:rPr dirty="0" sz="22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함초롬바탕"/>
                <a:cs typeface="함초롬바탕"/>
              </a:rPr>
              <a:t>도구</a:t>
            </a:r>
            <a:endParaRPr sz="2200">
              <a:latin typeface="함초롬바탕"/>
              <a:cs typeface="함초롬바탕"/>
            </a:endParaRPr>
          </a:p>
          <a:p>
            <a:pPr marL="311785" indent="-29845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312420" algn="l"/>
              </a:tabLst>
            </a:pP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일상에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깊숙이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15" b="1">
                <a:solidFill>
                  <a:srgbClr val="FFFFFF"/>
                </a:solidFill>
                <a:latin typeface="함초롬바탕"/>
                <a:cs typeface="함초롬바탕"/>
              </a:rPr>
              <a:t>초개인화된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경험의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함초롬바탕"/>
                <a:cs typeface="함초롬바탕"/>
              </a:rPr>
              <a:t>실현</a:t>
            </a:r>
            <a:endParaRPr sz="2200">
              <a:latin typeface="함초롬바탕"/>
              <a:cs typeface="함초롬바탕"/>
            </a:endParaRPr>
          </a:p>
          <a:p>
            <a:pPr marL="312420" indent="-298450">
              <a:lnSpc>
                <a:spcPct val="100000"/>
              </a:lnSpc>
              <a:spcBef>
                <a:spcPts val="1450"/>
              </a:spcBef>
              <a:buAutoNum type="arabicPeriod"/>
              <a:tabLst>
                <a:tab pos="313055" algn="l"/>
              </a:tabLst>
            </a:pPr>
            <a:r>
              <a:rPr dirty="0" sz="2200" spc="-195" b="1">
                <a:solidFill>
                  <a:srgbClr val="FFFFFF"/>
                </a:solidFill>
                <a:latin typeface="함초롬바탕"/>
                <a:cs typeface="함초롬바탕"/>
              </a:rPr>
              <a:t>스마트홈,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195" b="1">
                <a:solidFill>
                  <a:srgbClr val="FFFFFF"/>
                </a:solidFill>
                <a:latin typeface="함초롬바탕"/>
                <a:cs typeface="함초롬바탕"/>
              </a:rPr>
              <a:t>스마트카,</a:t>
            </a:r>
            <a:r>
              <a:rPr dirty="0" sz="2200" spc="-21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디지털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헬스에</a:t>
            </a:r>
            <a:r>
              <a:rPr dirty="0" sz="22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새로운</a:t>
            </a:r>
            <a:r>
              <a:rPr dirty="0" sz="22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190" b="1">
                <a:solidFill>
                  <a:srgbClr val="FFFFFF"/>
                </a:solidFill>
                <a:latin typeface="함초롬바탕"/>
                <a:cs typeface="함초롬바탕"/>
              </a:rPr>
              <a:t>기준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함초롬바탕"/>
                <a:cs typeface="함초롬바탕"/>
              </a:rPr>
              <a:t>제시</a:t>
            </a:r>
            <a:endParaRPr sz="2200">
              <a:latin typeface="함초롬바탕"/>
              <a:cs typeface="함초롬바탕"/>
            </a:endParaRPr>
          </a:p>
          <a:p>
            <a:pPr marL="311150" indent="-298450">
              <a:lnSpc>
                <a:spcPct val="100000"/>
              </a:lnSpc>
              <a:spcBef>
                <a:spcPts val="1450"/>
              </a:spcBef>
              <a:buAutoNum type="arabicPeriod"/>
              <a:tabLst>
                <a:tab pos="311785" algn="l"/>
              </a:tabLst>
            </a:pPr>
            <a:r>
              <a:rPr dirty="0" sz="2200" spc="-210" b="1">
                <a:solidFill>
                  <a:srgbClr val="FFFFFF"/>
                </a:solidFill>
                <a:latin typeface="함초롬바탕"/>
                <a:cs typeface="함초롬바탕"/>
              </a:rPr>
              <a:t>효율성과</a:t>
            </a:r>
            <a:r>
              <a:rPr dirty="0" sz="22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10" b="1">
                <a:solidFill>
                  <a:srgbClr val="FFFFFF"/>
                </a:solidFill>
                <a:latin typeface="함초롬바탕"/>
                <a:cs typeface="함초롬바탕"/>
              </a:rPr>
              <a:t>편리함을</a:t>
            </a:r>
            <a:r>
              <a:rPr dirty="0" sz="22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190" b="1">
                <a:solidFill>
                  <a:srgbClr val="FFFFFF"/>
                </a:solidFill>
                <a:latin typeface="함초롬바탕"/>
                <a:cs typeface="함초롬바탕"/>
              </a:rPr>
              <a:t>넘어</a:t>
            </a:r>
            <a:r>
              <a:rPr dirty="0" sz="22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고객의</a:t>
            </a:r>
            <a:r>
              <a:rPr dirty="0" sz="22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175" b="1">
                <a:solidFill>
                  <a:srgbClr val="FFFFFF"/>
                </a:solidFill>
                <a:latin typeface="함초롬바탕"/>
                <a:cs typeface="함초롬바탕"/>
              </a:rPr>
              <a:t>감정,</a:t>
            </a:r>
            <a:r>
              <a:rPr dirty="0" sz="22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맥락을</a:t>
            </a:r>
            <a:r>
              <a:rPr dirty="0" sz="22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10" b="1">
                <a:solidFill>
                  <a:srgbClr val="FFFFFF"/>
                </a:solidFill>
                <a:latin typeface="함초롬바탕"/>
                <a:cs typeface="함초롬바탕"/>
              </a:rPr>
              <a:t>이해하며</a:t>
            </a:r>
            <a:r>
              <a:rPr dirty="0" sz="2200" spc="-2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155" b="1">
                <a:solidFill>
                  <a:srgbClr val="FFFFFF"/>
                </a:solidFill>
                <a:latin typeface="함초롬바탕"/>
                <a:cs typeface="함초롬바탕"/>
              </a:rPr>
              <a:t>더</a:t>
            </a:r>
            <a:r>
              <a:rPr dirty="0" sz="2200" spc="-210" b="1">
                <a:solidFill>
                  <a:srgbClr val="FFFFFF"/>
                </a:solidFill>
                <a:latin typeface="함초롬바탕"/>
                <a:cs typeface="함초롬바탕"/>
              </a:rPr>
              <a:t> 인간적인</a:t>
            </a:r>
            <a:r>
              <a:rPr dirty="0" sz="22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기술로</a:t>
            </a:r>
            <a:r>
              <a:rPr dirty="0" sz="22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함초롬바탕"/>
                <a:cs typeface="함초롬바탕"/>
              </a:rPr>
              <a:t>진화</a:t>
            </a:r>
            <a:endParaRPr sz="2200">
              <a:latin typeface="함초롬바탕"/>
              <a:cs typeface="함초롬바탕"/>
            </a:endParaRPr>
          </a:p>
          <a:p>
            <a:pPr marL="310515" indent="-29845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311150" algn="l"/>
              </a:tabLst>
            </a:pP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기업은</a:t>
            </a:r>
            <a:r>
              <a:rPr dirty="0" sz="2200" spc="-215" b="1">
                <a:solidFill>
                  <a:srgbClr val="FFFFFF"/>
                </a:solidFill>
                <a:latin typeface="함초롬바탕"/>
                <a:cs typeface="함초롬바탕"/>
              </a:rPr>
              <a:t> 기술개발보다도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15" b="1">
                <a:solidFill>
                  <a:srgbClr val="FFFFFF"/>
                </a:solidFill>
                <a:latin typeface="함초롬바탕"/>
                <a:cs typeface="함초롬바탕"/>
              </a:rPr>
              <a:t>고객경험의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깊이를</a:t>
            </a:r>
            <a:r>
              <a:rPr dirty="0" sz="2200" spc="-21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함초롬바탕"/>
                <a:cs typeface="함초롬바탕"/>
              </a:rPr>
              <a:t>고민해</a:t>
            </a:r>
            <a:endParaRPr sz="2200">
              <a:latin typeface="함초롬바탕"/>
              <a:cs typeface="함초롬바탕"/>
            </a:endParaRPr>
          </a:p>
          <a:p>
            <a:pPr marL="259715">
              <a:lnSpc>
                <a:spcPct val="100000"/>
              </a:lnSpc>
            </a:pPr>
            <a:r>
              <a:rPr dirty="0" sz="2200" spc="-160" b="1">
                <a:solidFill>
                  <a:srgbClr val="FFFFFF"/>
                </a:solidFill>
                <a:latin typeface="함초롬바탕"/>
                <a:cs typeface="함초롬바탕"/>
              </a:rPr>
              <a:t>AI를</a:t>
            </a:r>
            <a:r>
              <a:rPr dirty="0" sz="22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고객의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15" b="1">
                <a:solidFill>
                  <a:srgbClr val="FFFFFF"/>
                </a:solidFill>
                <a:latin typeface="함초롬바탕"/>
                <a:cs typeface="함초롬바탕"/>
              </a:rPr>
              <a:t>라이프경험을</a:t>
            </a:r>
            <a:r>
              <a:rPr dirty="0" sz="22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15" b="1">
                <a:solidFill>
                  <a:srgbClr val="FFFFFF"/>
                </a:solidFill>
                <a:latin typeface="함초롬바탕"/>
                <a:cs typeface="함초롬바탕"/>
              </a:rPr>
              <a:t>극대화하는</a:t>
            </a:r>
            <a:r>
              <a:rPr dirty="0" sz="2200" spc="-229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190" b="1">
                <a:solidFill>
                  <a:srgbClr val="FFFFFF"/>
                </a:solidFill>
                <a:latin typeface="함초롬바탕"/>
                <a:cs typeface="함초롬바탕"/>
              </a:rPr>
              <a:t>중요</a:t>
            </a:r>
            <a:r>
              <a:rPr dirty="0" sz="2200" spc="-21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도구로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바라볼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함초롬바탕"/>
                <a:cs typeface="함초롬바탕"/>
              </a:rPr>
              <a:t>필요</a:t>
            </a:r>
            <a:endParaRPr sz="2200">
              <a:latin typeface="함초롬바탕"/>
              <a:cs typeface="함초롬바탕"/>
            </a:endParaRPr>
          </a:p>
          <a:p>
            <a:pPr marL="310515" indent="-298450">
              <a:lnSpc>
                <a:spcPct val="100000"/>
              </a:lnSpc>
              <a:spcBef>
                <a:spcPts val="1225"/>
              </a:spcBef>
              <a:buAutoNum type="arabicPeriod" startAt="6"/>
              <a:tabLst>
                <a:tab pos="311150" algn="l"/>
              </a:tabLst>
            </a:pPr>
            <a:r>
              <a:rPr dirty="0" sz="2200" spc="-200" b="1">
                <a:solidFill>
                  <a:srgbClr val="FFFFFF"/>
                </a:solidFill>
                <a:latin typeface="함초롬바탕"/>
                <a:cs typeface="함초롬바탕"/>
              </a:rPr>
              <a:t>AI에이전트를</a:t>
            </a:r>
            <a:r>
              <a:rPr dirty="0" sz="2200" spc="-23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어떻게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업무에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160" b="1">
                <a:solidFill>
                  <a:srgbClr val="FFFFFF"/>
                </a:solidFill>
                <a:latin typeface="함초롬바탕"/>
                <a:cs typeface="함초롬바탕"/>
              </a:rPr>
              <a:t>적용?</a:t>
            </a:r>
            <a:r>
              <a:rPr dirty="0" sz="2200" spc="-2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일하는</a:t>
            </a:r>
            <a:r>
              <a:rPr dirty="0" sz="2200" spc="-22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175" b="1">
                <a:solidFill>
                  <a:srgbClr val="FFFFFF"/>
                </a:solidFill>
                <a:latin typeface="함초롬바탕"/>
                <a:cs typeface="함초롬바탕"/>
              </a:rPr>
              <a:t>문화,</a:t>
            </a:r>
            <a:r>
              <a:rPr dirty="0" sz="2200" spc="-204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2200" spc="-25" b="1">
                <a:solidFill>
                  <a:srgbClr val="FFFFFF"/>
                </a:solidFill>
                <a:latin typeface="함초롬바탕"/>
                <a:cs typeface="함초롬바탕"/>
              </a:rPr>
              <a:t>생산성</a:t>
            </a:r>
            <a:endParaRPr sz="2200">
              <a:latin typeface="함초롬바탕"/>
              <a:cs typeface="함초롬바탕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5" cy="75598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67795" y="2204974"/>
            <a:ext cx="3149600" cy="10007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50925" algn="l"/>
                <a:tab pos="2726055" algn="l"/>
              </a:tabLst>
            </a:pPr>
            <a:r>
              <a:rPr dirty="0" sz="3200" spc="254" b="0">
                <a:latin typeface="휴먼편지체"/>
                <a:cs typeface="휴먼편지체"/>
              </a:rPr>
              <a:t>CES</a:t>
            </a:r>
            <a:r>
              <a:rPr dirty="0" sz="3200" b="0">
                <a:latin typeface="휴먼편지체"/>
                <a:cs typeface="휴먼편지체"/>
              </a:rPr>
              <a:t>	</a:t>
            </a:r>
            <a:r>
              <a:rPr dirty="0" sz="3200" spc="315" b="0">
                <a:latin typeface="휴먼편지체"/>
                <a:cs typeface="휴먼편지체"/>
              </a:rPr>
              <a:t>2025</a:t>
            </a:r>
            <a:r>
              <a:rPr dirty="0" sz="3200" spc="-894" b="0">
                <a:latin typeface="휴먼편지체"/>
                <a:cs typeface="휴먼편지체"/>
              </a:rPr>
              <a:t> </a:t>
            </a:r>
            <a:r>
              <a:rPr dirty="0" sz="3200" spc="660" b="0">
                <a:latin typeface="휴먼편지체"/>
                <a:cs typeface="휴먼편지체"/>
              </a:rPr>
              <a:t>로</a:t>
            </a:r>
            <a:r>
              <a:rPr dirty="0" sz="3200" b="0">
                <a:latin typeface="휴먼편지체"/>
                <a:cs typeface="휴먼편지체"/>
              </a:rPr>
              <a:t>	</a:t>
            </a:r>
            <a:r>
              <a:rPr dirty="0" sz="3200" spc="660" b="0">
                <a:latin typeface="휴먼편지체"/>
                <a:cs typeface="휴먼편지체"/>
              </a:rPr>
              <a:t>본</a:t>
            </a:r>
            <a:endParaRPr sz="3200">
              <a:latin typeface="휴먼편지체"/>
              <a:cs typeface="휴먼편지체"/>
            </a:endParaRPr>
          </a:p>
          <a:p>
            <a:pPr marL="12700">
              <a:lnSpc>
                <a:spcPct val="100000"/>
              </a:lnSpc>
              <a:tabLst>
                <a:tab pos="1904364" algn="l"/>
              </a:tabLst>
            </a:pPr>
            <a:r>
              <a:rPr dirty="0" sz="3200" spc="270" b="0">
                <a:latin typeface="휴먼편지체"/>
                <a:cs typeface="휴먼편지체"/>
              </a:rPr>
              <a:t>미래산업</a:t>
            </a:r>
            <a:r>
              <a:rPr dirty="0" sz="3200" b="0">
                <a:latin typeface="휴먼편지체"/>
                <a:cs typeface="휴먼편지체"/>
              </a:rPr>
              <a:t>	</a:t>
            </a:r>
            <a:r>
              <a:rPr dirty="0" sz="3200" spc="685" b="0">
                <a:latin typeface="휴먼편지체"/>
                <a:cs typeface="휴먼편지체"/>
              </a:rPr>
              <a:t>트렌드 </a:t>
            </a:r>
            <a:endParaRPr sz="3200">
              <a:latin typeface="휴먼편지체"/>
              <a:cs typeface="휴먼편지체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1923" y="3118866"/>
              <a:ext cx="7319770" cy="365911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17680" y="445770"/>
              <a:ext cx="1125461" cy="17830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681" y="368820"/>
              <a:ext cx="1606295" cy="25525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440156" cy="7559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37984" y="2459304"/>
            <a:ext cx="156654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95" b="1">
                <a:latin typeface="프리젠테이션 8 ExtraBold"/>
                <a:cs typeface="프리젠테이션 8 ExtraBold"/>
              </a:rPr>
              <a:t>일시</a:t>
            </a:r>
            <a:r>
              <a:rPr dirty="0" sz="2400" spc="140" b="1">
                <a:latin typeface="프리젠테이션 8 ExtraBold"/>
                <a:cs typeface="프리젠테이션 8 ExtraBold"/>
              </a:rPr>
              <a:t> </a:t>
            </a:r>
            <a:r>
              <a:rPr dirty="0" sz="2400" spc="295" b="1">
                <a:latin typeface="프리젠테이션 8 ExtraBold"/>
                <a:cs typeface="프리젠테이션 8 ExtraBold"/>
              </a:rPr>
              <a:t>및</a:t>
            </a:r>
            <a:r>
              <a:rPr dirty="0" sz="2400" spc="145" b="1">
                <a:latin typeface="프리젠테이션 8 ExtraBold"/>
                <a:cs typeface="프리젠테이션 8 ExtraBold"/>
              </a:rPr>
              <a:t> </a:t>
            </a:r>
            <a:r>
              <a:rPr dirty="0" sz="2400" spc="270" b="1">
                <a:latin typeface="프리젠테이션 8 ExtraBold"/>
                <a:cs typeface="프리젠테이션 8 ExtraBold"/>
              </a:rPr>
              <a:t>장소</a:t>
            </a:r>
            <a:endParaRPr sz="2400">
              <a:latin typeface="프리젠테이션 8 ExtraBold"/>
              <a:cs typeface="프리젠테이션 8 ExtraBold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6845393" y="2923815"/>
            <a:ext cx="2428875" cy="543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2875" indent="-13081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43510" algn="l"/>
              </a:tabLst>
            </a:pPr>
            <a:r>
              <a:rPr dirty="0" sz="1700" spc="50" b="1">
                <a:solidFill>
                  <a:srgbClr val="FFFFFF"/>
                </a:solidFill>
                <a:latin typeface="함초롬바탕"/>
                <a:cs typeface="함초롬바탕"/>
              </a:rPr>
              <a:t>2025년</a:t>
            </a:r>
            <a:r>
              <a:rPr dirty="0" sz="17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b="1">
                <a:solidFill>
                  <a:srgbClr val="FFFFFF"/>
                </a:solidFill>
                <a:latin typeface="함초롬바탕"/>
                <a:cs typeface="함초롬바탕"/>
              </a:rPr>
              <a:t>1월</a:t>
            </a:r>
            <a:r>
              <a:rPr dirty="0" sz="1700" spc="-9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40" b="1">
                <a:solidFill>
                  <a:srgbClr val="FFFFFF"/>
                </a:solidFill>
                <a:latin typeface="함초롬바탕"/>
                <a:cs typeface="함초롬바탕"/>
              </a:rPr>
              <a:t>7~10일</a:t>
            </a:r>
            <a:endParaRPr sz="1700">
              <a:latin typeface="함초롬바탕"/>
              <a:cs typeface="함초롬바탕"/>
            </a:endParaRPr>
          </a:p>
          <a:p>
            <a:pPr marL="142875" indent="-130810">
              <a:lnSpc>
                <a:spcPct val="100000"/>
              </a:lnSpc>
              <a:buFont typeface="Arial"/>
              <a:buChar char="•"/>
              <a:tabLst>
                <a:tab pos="143510" algn="l"/>
              </a:tabLst>
            </a:pP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미국</a:t>
            </a:r>
            <a:r>
              <a:rPr dirty="0" sz="17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라스베가스에서</a:t>
            </a:r>
            <a:r>
              <a:rPr dirty="0" sz="1700" spc="-25" b="1">
                <a:solidFill>
                  <a:srgbClr val="FFFFFF"/>
                </a:solidFill>
                <a:latin typeface="함초롬바탕"/>
                <a:cs typeface="함초롬바탕"/>
              </a:rPr>
              <a:t> 개최</a:t>
            </a:r>
            <a:endParaRPr sz="1700">
              <a:latin typeface="함초롬바탕"/>
              <a:cs typeface="함초롬바탕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0"/>
            <a:ext cx="9471025" cy="7560309"/>
            <a:chOff x="0" y="0"/>
            <a:chExt cx="9471025" cy="7560309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8608" y="1443367"/>
              <a:ext cx="2240136" cy="3776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5672" y="1402715"/>
              <a:ext cx="865326" cy="47266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792724" cy="755980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249923" y="2441448"/>
              <a:ext cx="470534" cy="470534"/>
            </a:xfrm>
            <a:custGeom>
              <a:avLst/>
              <a:gdLst/>
              <a:ahLst/>
              <a:cxnLst/>
              <a:rect l="l" t="t" r="r" b="b"/>
              <a:pathLst>
                <a:path w="470534" h="470535">
                  <a:moveTo>
                    <a:pt x="235077" y="0"/>
                  </a:moveTo>
                  <a:lnTo>
                    <a:pt x="187700" y="4775"/>
                  </a:lnTo>
                  <a:lnTo>
                    <a:pt x="143573" y="18473"/>
                  </a:lnTo>
                  <a:lnTo>
                    <a:pt x="103642" y="40146"/>
                  </a:lnTo>
                  <a:lnTo>
                    <a:pt x="68851" y="68851"/>
                  </a:lnTo>
                  <a:lnTo>
                    <a:pt x="40146" y="103642"/>
                  </a:lnTo>
                  <a:lnTo>
                    <a:pt x="18473" y="143573"/>
                  </a:lnTo>
                  <a:lnTo>
                    <a:pt x="4775" y="187700"/>
                  </a:lnTo>
                  <a:lnTo>
                    <a:pt x="0" y="235076"/>
                  </a:lnTo>
                  <a:lnTo>
                    <a:pt x="4775" y="282453"/>
                  </a:lnTo>
                  <a:lnTo>
                    <a:pt x="18473" y="326580"/>
                  </a:lnTo>
                  <a:lnTo>
                    <a:pt x="40146" y="366511"/>
                  </a:lnTo>
                  <a:lnTo>
                    <a:pt x="68851" y="401302"/>
                  </a:lnTo>
                  <a:lnTo>
                    <a:pt x="103642" y="430007"/>
                  </a:lnTo>
                  <a:lnTo>
                    <a:pt x="143573" y="451680"/>
                  </a:lnTo>
                  <a:lnTo>
                    <a:pt x="187700" y="465378"/>
                  </a:lnTo>
                  <a:lnTo>
                    <a:pt x="235077" y="470153"/>
                  </a:lnTo>
                  <a:lnTo>
                    <a:pt x="282453" y="465378"/>
                  </a:lnTo>
                  <a:lnTo>
                    <a:pt x="326580" y="451680"/>
                  </a:lnTo>
                  <a:lnTo>
                    <a:pt x="366511" y="430007"/>
                  </a:lnTo>
                  <a:lnTo>
                    <a:pt x="401302" y="401302"/>
                  </a:lnTo>
                  <a:lnTo>
                    <a:pt x="430007" y="366511"/>
                  </a:lnTo>
                  <a:lnTo>
                    <a:pt x="451680" y="326580"/>
                  </a:lnTo>
                  <a:lnTo>
                    <a:pt x="465378" y="282453"/>
                  </a:lnTo>
                  <a:lnTo>
                    <a:pt x="470154" y="235076"/>
                  </a:lnTo>
                  <a:lnTo>
                    <a:pt x="465378" y="187700"/>
                  </a:lnTo>
                  <a:lnTo>
                    <a:pt x="451680" y="143573"/>
                  </a:lnTo>
                  <a:lnTo>
                    <a:pt x="430007" y="103642"/>
                  </a:lnTo>
                  <a:lnTo>
                    <a:pt x="401302" y="68851"/>
                  </a:lnTo>
                  <a:lnTo>
                    <a:pt x="366511" y="40146"/>
                  </a:lnTo>
                  <a:lnTo>
                    <a:pt x="326580" y="18473"/>
                  </a:lnTo>
                  <a:lnTo>
                    <a:pt x="282453" y="4775"/>
                  </a:lnTo>
                  <a:lnTo>
                    <a:pt x="235077" y="0"/>
                  </a:lnTo>
                  <a:close/>
                </a:path>
              </a:pathLst>
            </a:custGeom>
            <a:solidFill>
              <a:srgbClr val="5278F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0240465" y="2319725"/>
            <a:ext cx="2623820" cy="1406525"/>
          </a:xfrm>
          <a:prstGeom prst="rect">
            <a:avLst/>
          </a:prstGeom>
        </p:spPr>
        <p:txBody>
          <a:bodyPr wrap="square" lIns="0" tIns="1524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dirty="0" sz="2400" spc="27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주최</a:t>
            </a:r>
            <a:endParaRPr sz="2400">
              <a:latin typeface="프리젠테이션 8 ExtraBold"/>
              <a:cs typeface="프리젠테이션 8 ExtraBold"/>
            </a:endParaRPr>
          </a:p>
          <a:p>
            <a:pPr marL="186690" indent="-13081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187325" algn="l"/>
              </a:tabLst>
            </a:pP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소비자</a:t>
            </a:r>
            <a:r>
              <a:rPr dirty="0" sz="1700" spc="-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00" b="1">
                <a:solidFill>
                  <a:srgbClr val="FFFFFF"/>
                </a:solidFill>
                <a:latin typeface="함초롬바탕"/>
                <a:cs typeface="함초롬바탕"/>
              </a:rPr>
              <a:t>기술협회(CTA)</a:t>
            </a:r>
            <a:r>
              <a:rPr dirty="0" sz="17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25" b="1">
                <a:solidFill>
                  <a:srgbClr val="FFFFFF"/>
                </a:solidFill>
                <a:latin typeface="함초롬바탕"/>
                <a:cs typeface="함초롬바탕"/>
              </a:rPr>
              <a:t>주최</a:t>
            </a:r>
            <a:endParaRPr sz="1700">
              <a:latin typeface="함초롬바탕"/>
              <a:cs typeface="함초롬바탕"/>
            </a:endParaRPr>
          </a:p>
          <a:p>
            <a:pPr marL="187325" marR="243840" indent="-130810">
              <a:lnSpc>
                <a:spcPct val="100000"/>
              </a:lnSpc>
              <a:buFont typeface="Arial"/>
              <a:buChar char="•"/>
              <a:tabLst>
                <a:tab pos="219075" algn="l"/>
              </a:tabLst>
            </a:pP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전</a:t>
            </a:r>
            <a:r>
              <a:rPr dirty="0" sz="17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세계</a:t>
            </a:r>
            <a:r>
              <a:rPr dirty="0" sz="1700" spc="-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b="1">
                <a:solidFill>
                  <a:srgbClr val="FFFFFF"/>
                </a:solidFill>
                <a:latin typeface="함초롬바탕"/>
                <a:cs typeface="함초롬바탕"/>
              </a:rPr>
              <a:t>158개국</a:t>
            </a:r>
            <a:r>
              <a:rPr dirty="0" sz="17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기업</a:t>
            </a:r>
            <a:r>
              <a:rPr dirty="0" sz="17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50" b="1">
                <a:solidFill>
                  <a:srgbClr val="FFFFFF"/>
                </a:solidFill>
                <a:latin typeface="함초롬바탕"/>
                <a:cs typeface="함초롬바탕"/>
              </a:rPr>
              <a:t>및 </a:t>
            </a:r>
            <a:r>
              <a:rPr dirty="0" sz="1700" spc="-50" b="1">
                <a:solidFill>
                  <a:srgbClr val="FFFFFF"/>
                </a:solidFill>
                <a:latin typeface="함초롬바탕"/>
                <a:cs typeface="함초롬바탕"/>
              </a:rPr>
              <a:t>	</a:t>
            </a: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개인이</a:t>
            </a:r>
            <a:r>
              <a:rPr dirty="0" sz="17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25" b="1">
                <a:solidFill>
                  <a:srgbClr val="FFFFFF"/>
                </a:solidFill>
                <a:latin typeface="함초롬바탕"/>
                <a:cs typeface="함초롬바탕"/>
              </a:rPr>
              <a:t>참여</a:t>
            </a:r>
            <a:endParaRPr sz="1700">
              <a:latin typeface="함초롬바탕"/>
              <a:cs typeface="함초롬바탕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6837983" y="4477689"/>
            <a:ext cx="2359660" cy="13227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7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규모</a:t>
            </a:r>
            <a:endParaRPr sz="2400">
              <a:latin typeface="프리젠테이션 8 ExtraBold"/>
              <a:cs typeface="프리젠테이션 8 ExtraBold"/>
            </a:endParaRPr>
          </a:p>
          <a:p>
            <a:pPr marL="149860" indent="-130810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150495" algn="l"/>
              </a:tabLst>
            </a:pP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부스</a:t>
            </a:r>
            <a:r>
              <a:rPr dirty="0" sz="1700" spc="-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b="1">
                <a:solidFill>
                  <a:srgbClr val="FFFFFF"/>
                </a:solidFill>
                <a:latin typeface="함초롬바탕"/>
                <a:cs typeface="함초롬바탕"/>
              </a:rPr>
              <a:t>4,300개</a:t>
            </a:r>
            <a:r>
              <a:rPr dirty="0" sz="1700" spc="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이상</a:t>
            </a:r>
            <a:r>
              <a:rPr dirty="0" sz="1700" spc="-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25" b="1">
                <a:solidFill>
                  <a:srgbClr val="FFFFFF"/>
                </a:solidFill>
                <a:latin typeface="함초롬바탕"/>
                <a:cs typeface="함초롬바탕"/>
              </a:rPr>
              <a:t>설치</a:t>
            </a:r>
            <a:endParaRPr sz="1700">
              <a:latin typeface="함초롬바탕"/>
              <a:cs typeface="함초롬바탕"/>
            </a:endParaRPr>
          </a:p>
          <a:p>
            <a:pPr marL="127635" marR="5080" indent="-108585">
              <a:lnSpc>
                <a:spcPct val="100000"/>
              </a:lnSpc>
              <a:buFont typeface="Arial"/>
              <a:buChar char="•"/>
              <a:tabLst>
                <a:tab pos="150495" algn="l"/>
              </a:tabLst>
            </a:pP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참관객</a:t>
            </a:r>
            <a:r>
              <a:rPr dirty="0" sz="1700" spc="-4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수</a:t>
            </a:r>
            <a:r>
              <a:rPr dirty="0" sz="17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b="1">
                <a:solidFill>
                  <a:srgbClr val="FFFFFF"/>
                </a:solidFill>
                <a:latin typeface="함초롬바탕"/>
                <a:cs typeface="함초롬바탕"/>
              </a:rPr>
              <a:t>14만</a:t>
            </a:r>
            <a:r>
              <a:rPr dirty="0" sz="1700" spc="-5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함초롬바탕"/>
                <a:cs typeface="함초롬바탕"/>
              </a:rPr>
              <a:t>1,000명 </a:t>
            </a:r>
            <a:r>
              <a:rPr dirty="0" sz="1700" spc="-75" b="1">
                <a:solidFill>
                  <a:srgbClr val="FFFFFF"/>
                </a:solidFill>
                <a:latin typeface="함초롬바탕"/>
                <a:cs typeface="함초롬바탕"/>
              </a:rPr>
              <a:t>(전년</a:t>
            </a:r>
            <a:r>
              <a:rPr dirty="0" sz="1700" spc="-7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대비</a:t>
            </a:r>
            <a:r>
              <a:rPr dirty="0" sz="17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90" b="1">
                <a:solidFill>
                  <a:srgbClr val="FFFFFF"/>
                </a:solidFill>
                <a:latin typeface="함초롬바탕"/>
                <a:cs typeface="함초롬바탕"/>
              </a:rPr>
              <a:t>5%</a:t>
            </a:r>
            <a:r>
              <a:rPr dirty="0" sz="1700" spc="-8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25" b="1">
                <a:solidFill>
                  <a:srgbClr val="FFFFFF"/>
                </a:solidFill>
                <a:latin typeface="함초롬바탕"/>
                <a:cs typeface="함초롬바탕"/>
              </a:rPr>
              <a:t>❽가)</a:t>
            </a:r>
            <a:endParaRPr sz="1700">
              <a:latin typeface="함초롬바탕"/>
              <a:cs typeface="함초롬바탕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240465" y="4477689"/>
            <a:ext cx="2367915" cy="1840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95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핵심</a:t>
            </a:r>
            <a:r>
              <a:rPr dirty="0" sz="2400" spc="14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 </a:t>
            </a:r>
            <a:r>
              <a:rPr dirty="0" sz="2400" spc="270" b="1">
                <a:solidFill>
                  <a:srgbClr val="FFFFFF"/>
                </a:solidFill>
                <a:latin typeface="프리젠테이션 8 ExtraBold"/>
                <a:cs typeface="프리젠테이션 8 ExtraBold"/>
              </a:rPr>
              <a:t>주제</a:t>
            </a:r>
            <a:endParaRPr sz="2400">
              <a:latin typeface="프리젠테이션 8 ExtraBold"/>
              <a:cs typeface="프리젠테이션 8 ExtraBold"/>
            </a:endParaRPr>
          </a:p>
          <a:p>
            <a:pPr marL="187325" marR="238760" indent="-131445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218440" algn="l"/>
              </a:tabLst>
            </a:pPr>
            <a:r>
              <a:rPr dirty="0" sz="1700" spc="-105" b="1">
                <a:solidFill>
                  <a:srgbClr val="FFFFFF"/>
                </a:solidFill>
                <a:latin typeface="함초롬바탕"/>
                <a:cs typeface="함초롬바탕"/>
              </a:rPr>
              <a:t>CONNECT,</a:t>
            </a:r>
            <a:r>
              <a:rPr dirty="0" sz="170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함초롬바탕"/>
                <a:cs typeface="함초롬바탕"/>
              </a:rPr>
              <a:t>SOLVE, </a:t>
            </a:r>
            <a:r>
              <a:rPr dirty="0" sz="1700" spc="-10" b="1">
                <a:solidFill>
                  <a:srgbClr val="FFFFFF"/>
                </a:solidFill>
                <a:latin typeface="함초롬바탕"/>
                <a:cs typeface="함초롬바탕"/>
              </a:rPr>
              <a:t>	</a:t>
            </a:r>
            <a:r>
              <a:rPr dirty="0" sz="1700" spc="-60" b="1">
                <a:solidFill>
                  <a:srgbClr val="FFFFFF"/>
                </a:solidFill>
                <a:latin typeface="함초롬바탕"/>
                <a:cs typeface="함초롬바탕"/>
              </a:rPr>
              <a:t>DISCOVER,</a:t>
            </a:r>
            <a:r>
              <a:rPr dirty="0" sz="1700" spc="-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70" b="1">
                <a:solidFill>
                  <a:srgbClr val="FFFFFF"/>
                </a:solidFill>
                <a:latin typeface="함초롬바탕"/>
                <a:cs typeface="함초롬바탕"/>
              </a:rPr>
              <a:t>DIVE</a:t>
            </a:r>
            <a:r>
              <a:rPr dirty="0" sz="1700" spc="-50" b="1">
                <a:solidFill>
                  <a:srgbClr val="FFFFFF"/>
                </a:solidFill>
                <a:latin typeface="함초롬바탕"/>
                <a:cs typeface="함초롬바탕"/>
              </a:rPr>
              <a:t> IN</a:t>
            </a:r>
            <a:endParaRPr sz="1700">
              <a:latin typeface="함초롬바탕"/>
              <a:cs typeface="함초롬바탕"/>
            </a:endParaRPr>
          </a:p>
          <a:p>
            <a:pPr algn="just" marL="218440" marR="5080">
              <a:lnSpc>
                <a:spcPts val="2039"/>
              </a:lnSpc>
              <a:spcBef>
                <a:spcPts val="70"/>
              </a:spcBef>
            </a:pPr>
            <a:r>
              <a:rPr dirty="0" sz="1700" spc="-110" b="1">
                <a:solidFill>
                  <a:srgbClr val="FFFFFF"/>
                </a:solidFill>
                <a:latin typeface="함초롬바탕"/>
                <a:cs typeface="함초롬바탕"/>
              </a:rPr>
              <a:t>AI는</a:t>
            </a:r>
            <a:r>
              <a:rPr dirty="0" sz="1700" spc="-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50" b="1">
                <a:solidFill>
                  <a:srgbClr val="FFFFFF"/>
                </a:solidFill>
                <a:latin typeface="함초롬바탕"/>
                <a:cs typeface="함초롬바탕"/>
              </a:rPr>
              <a:t>단순한</a:t>
            </a:r>
            <a:r>
              <a:rPr dirty="0" sz="1700" spc="2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85" b="1">
                <a:solidFill>
                  <a:srgbClr val="FFFFFF"/>
                </a:solidFill>
                <a:latin typeface="함초롬바탕"/>
                <a:cs typeface="함초롬바탕"/>
              </a:rPr>
              <a:t>연산</a:t>
            </a:r>
            <a:r>
              <a:rPr dirty="0" sz="1700" spc="5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85" b="1">
                <a:solidFill>
                  <a:srgbClr val="FFFFFF"/>
                </a:solidFill>
                <a:latin typeface="함초롬바탕"/>
                <a:cs typeface="함초롬바탕"/>
              </a:rPr>
              <a:t>능력을 </a:t>
            </a:r>
            <a:r>
              <a:rPr dirty="0" sz="1700" spc="-160" b="1">
                <a:solidFill>
                  <a:srgbClr val="FFFFFF"/>
                </a:solidFill>
                <a:latin typeface="함초롬바탕"/>
                <a:cs typeface="함초롬바탕"/>
              </a:rPr>
              <a:t>넘어서</a:t>
            </a:r>
            <a:r>
              <a:rPr dirty="0" sz="1700" spc="3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50" b="1">
                <a:solidFill>
                  <a:srgbClr val="FFFFFF"/>
                </a:solidFill>
                <a:latin typeface="함초롬바탕"/>
                <a:cs typeface="함초롬바탕"/>
              </a:rPr>
              <a:t>다양한</a:t>
            </a:r>
            <a:r>
              <a:rPr dirty="0" sz="1700" spc="4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20" b="1">
                <a:solidFill>
                  <a:srgbClr val="FFFFFF"/>
                </a:solidFill>
                <a:latin typeface="함초롬바탕"/>
                <a:cs typeface="함초롬바탕"/>
              </a:rPr>
              <a:t>분야에서 </a:t>
            </a: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핵심</a:t>
            </a:r>
            <a:r>
              <a:rPr dirty="0" sz="1700" spc="-65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플랫폼</a:t>
            </a:r>
            <a:r>
              <a:rPr dirty="0" sz="17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125" b="1">
                <a:solidFill>
                  <a:srgbClr val="FFFFFF"/>
                </a:solidFill>
                <a:latin typeface="함초롬바탕"/>
                <a:cs typeface="함초롬바탕"/>
              </a:rPr>
              <a:t>역할</a:t>
            </a:r>
            <a:r>
              <a:rPr dirty="0" sz="1700" spc="-60" b="1">
                <a:solidFill>
                  <a:srgbClr val="FFFFFF"/>
                </a:solidFill>
                <a:latin typeface="함초롬바탕"/>
                <a:cs typeface="함초롬바탕"/>
              </a:rPr>
              <a:t> </a:t>
            </a:r>
            <a:r>
              <a:rPr dirty="0" sz="1700" spc="-25" b="1">
                <a:solidFill>
                  <a:srgbClr val="FFFFFF"/>
                </a:solidFill>
                <a:latin typeface="함초롬바탕"/>
                <a:cs typeface="함초롬바탕"/>
              </a:rPr>
              <a:t>수행</a:t>
            </a:r>
            <a:endParaRPr sz="1700">
              <a:latin typeface="함초롬바탕"/>
              <a:cs typeface="함초롬바탕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393655" y="2492150"/>
            <a:ext cx="1828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1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9649206" y="2441448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4" h="470535">
                <a:moveTo>
                  <a:pt x="235077" y="0"/>
                </a:moveTo>
                <a:lnTo>
                  <a:pt x="187700" y="4775"/>
                </a:lnTo>
                <a:lnTo>
                  <a:pt x="143573" y="18473"/>
                </a:lnTo>
                <a:lnTo>
                  <a:pt x="103642" y="40146"/>
                </a:lnTo>
                <a:lnTo>
                  <a:pt x="68851" y="68851"/>
                </a:lnTo>
                <a:lnTo>
                  <a:pt x="40146" y="103642"/>
                </a:lnTo>
                <a:lnTo>
                  <a:pt x="18473" y="143573"/>
                </a:lnTo>
                <a:lnTo>
                  <a:pt x="4775" y="187700"/>
                </a:lnTo>
                <a:lnTo>
                  <a:pt x="0" y="235076"/>
                </a:lnTo>
                <a:lnTo>
                  <a:pt x="4775" y="282453"/>
                </a:lnTo>
                <a:lnTo>
                  <a:pt x="18473" y="326580"/>
                </a:lnTo>
                <a:lnTo>
                  <a:pt x="40146" y="366511"/>
                </a:lnTo>
                <a:lnTo>
                  <a:pt x="68851" y="401302"/>
                </a:lnTo>
                <a:lnTo>
                  <a:pt x="103642" y="430007"/>
                </a:lnTo>
                <a:lnTo>
                  <a:pt x="143573" y="451680"/>
                </a:lnTo>
                <a:lnTo>
                  <a:pt x="187700" y="465378"/>
                </a:lnTo>
                <a:lnTo>
                  <a:pt x="235077" y="470153"/>
                </a:lnTo>
                <a:lnTo>
                  <a:pt x="282453" y="465378"/>
                </a:lnTo>
                <a:lnTo>
                  <a:pt x="326580" y="451680"/>
                </a:lnTo>
                <a:lnTo>
                  <a:pt x="366511" y="430007"/>
                </a:lnTo>
                <a:lnTo>
                  <a:pt x="401302" y="401302"/>
                </a:lnTo>
                <a:lnTo>
                  <a:pt x="430007" y="366511"/>
                </a:lnTo>
                <a:lnTo>
                  <a:pt x="451680" y="326580"/>
                </a:lnTo>
                <a:lnTo>
                  <a:pt x="465378" y="282453"/>
                </a:lnTo>
                <a:lnTo>
                  <a:pt x="470154" y="235076"/>
                </a:lnTo>
                <a:lnTo>
                  <a:pt x="465378" y="187700"/>
                </a:lnTo>
                <a:lnTo>
                  <a:pt x="451680" y="143573"/>
                </a:lnTo>
                <a:lnTo>
                  <a:pt x="430007" y="103642"/>
                </a:lnTo>
                <a:lnTo>
                  <a:pt x="401302" y="68851"/>
                </a:lnTo>
                <a:lnTo>
                  <a:pt x="366511" y="40146"/>
                </a:lnTo>
                <a:lnTo>
                  <a:pt x="326580" y="18473"/>
                </a:lnTo>
                <a:lnTo>
                  <a:pt x="282453" y="4775"/>
                </a:lnTo>
                <a:lnTo>
                  <a:pt x="235077" y="0"/>
                </a:lnTo>
                <a:close/>
              </a:path>
            </a:pathLst>
          </a:custGeom>
          <a:solidFill>
            <a:srgbClr val="7C70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9793127" y="2492150"/>
            <a:ext cx="1828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2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6249923" y="4437888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4" h="470535">
                <a:moveTo>
                  <a:pt x="235077" y="0"/>
                </a:moveTo>
                <a:lnTo>
                  <a:pt x="187700" y="4775"/>
                </a:lnTo>
                <a:lnTo>
                  <a:pt x="143573" y="18473"/>
                </a:lnTo>
                <a:lnTo>
                  <a:pt x="103642" y="40146"/>
                </a:lnTo>
                <a:lnTo>
                  <a:pt x="68851" y="68851"/>
                </a:lnTo>
                <a:lnTo>
                  <a:pt x="40146" y="103642"/>
                </a:lnTo>
                <a:lnTo>
                  <a:pt x="18473" y="143573"/>
                </a:lnTo>
                <a:lnTo>
                  <a:pt x="4775" y="187700"/>
                </a:lnTo>
                <a:lnTo>
                  <a:pt x="0" y="235076"/>
                </a:lnTo>
                <a:lnTo>
                  <a:pt x="4775" y="282453"/>
                </a:lnTo>
                <a:lnTo>
                  <a:pt x="18473" y="326580"/>
                </a:lnTo>
                <a:lnTo>
                  <a:pt x="40146" y="366511"/>
                </a:lnTo>
                <a:lnTo>
                  <a:pt x="68851" y="401302"/>
                </a:lnTo>
                <a:lnTo>
                  <a:pt x="103642" y="430007"/>
                </a:lnTo>
                <a:lnTo>
                  <a:pt x="143573" y="451680"/>
                </a:lnTo>
                <a:lnTo>
                  <a:pt x="187700" y="465378"/>
                </a:lnTo>
                <a:lnTo>
                  <a:pt x="235077" y="470153"/>
                </a:lnTo>
                <a:lnTo>
                  <a:pt x="282453" y="465378"/>
                </a:lnTo>
                <a:lnTo>
                  <a:pt x="326580" y="451680"/>
                </a:lnTo>
                <a:lnTo>
                  <a:pt x="366511" y="430007"/>
                </a:lnTo>
                <a:lnTo>
                  <a:pt x="401302" y="401302"/>
                </a:lnTo>
                <a:lnTo>
                  <a:pt x="430007" y="366511"/>
                </a:lnTo>
                <a:lnTo>
                  <a:pt x="451680" y="326580"/>
                </a:lnTo>
                <a:lnTo>
                  <a:pt x="465378" y="282453"/>
                </a:lnTo>
                <a:lnTo>
                  <a:pt x="470154" y="235076"/>
                </a:lnTo>
                <a:lnTo>
                  <a:pt x="465378" y="187700"/>
                </a:lnTo>
                <a:lnTo>
                  <a:pt x="451680" y="143573"/>
                </a:lnTo>
                <a:lnTo>
                  <a:pt x="430007" y="103642"/>
                </a:lnTo>
                <a:lnTo>
                  <a:pt x="401302" y="68851"/>
                </a:lnTo>
                <a:lnTo>
                  <a:pt x="366511" y="40146"/>
                </a:lnTo>
                <a:lnTo>
                  <a:pt x="326580" y="18473"/>
                </a:lnTo>
                <a:lnTo>
                  <a:pt x="282453" y="4775"/>
                </a:lnTo>
                <a:lnTo>
                  <a:pt x="235077" y="0"/>
                </a:lnTo>
                <a:close/>
              </a:path>
            </a:pathLst>
          </a:custGeom>
          <a:solidFill>
            <a:srgbClr val="B667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6393655" y="4488700"/>
            <a:ext cx="1828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3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9649206" y="4437888"/>
            <a:ext cx="470534" cy="470534"/>
          </a:xfrm>
          <a:custGeom>
            <a:avLst/>
            <a:gdLst/>
            <a:ahLst/>
            <a:cxnLst/>
            <a:rect l="l" t="t" r="r" b="b"/>
            <a:pathLst>
              <a:path w="470534" h="470535">
                <a:moveTo>
                  <a:pt x="235077" y="0"/>
                </a:moveTo>
                <a:lnTo>
                  <a:pt x="187700" y="4775"/>
                </a:lnTo>
                <a:lnTo>
                  <a:pt x="143573" y="18473"/>
                </a:lnTo>
                <a:lnTo>
                  <a:pt x="103642" y="40146"/>
                </a:lnTo>
                <a:lnTo>
                  <a:pt x="68851" y="68851"/>
                </a:lnTo>
                <a:lnTo>
                  <a:pt x="40146" y="103642"/>
                </a:lnTo>
                <a:lnTo>
                  <a:pt x="18473" y="143573"/>
                </a:lnTo>
                <a:lnTo>
                  <a:pt x="4775" y="187700"/>
                </a:lnTo>
                <a:lnTo>
                  <a:pt x="0" y="235076"/>
                </a:lnTo>
                <a:lnTo>
                  <a:pt x="4775" y="282453"/>
                </a:lnTo>
                <a:lnTo>
                  <a:pt x="18473" y="326580"/>
                </a:lnTo>
                <a:lnTo>
                  <a:pt x="40146" y="366511"/>
                </a:lnTo>
                <a:lnTo>
                  <a:pt x="68851" y="401302"/>
                </a:lnTo>
                <a:lnTo>
                  <a:pt x="103642" y="430007"/>
                </a:lnTo>
                <a:lnTo>
                  <a:pt x="143573" y="451680"/>
                </a:lnTo>
                <a:lnTo>
                  <a:pt x="187700" y="465378"/>
                </a:lnTo>
                <a:lnTo>
                  <a:pt x="235077" y="470153"/>
                </a:lnTo>
                <a:lnTo>
                  <a:pt x="282453" y="465378"/>
                </a:lnTo>
                <a:lnTo>
                  <a:pt x="326580" y="451680"/>
                </a:lnTo>
                <a:lnTo>
                  <a:pt x="366511" y="430007"/>
                </a:lnTo>
                <a:lnTo>
                  <a:pt x="401302" y="401302"/>
                </a:lnTo>
                <a:lnTo>
                  <a:pt x="430007" y="366511"/>
                </a:lnTo>
                <a:lnTo>
                  <a:pt x="451680" y="326580"/>
                </a:lnTo>
                <a:lnTo>
                  <a:pt x="465378" y="282453"/>
                </a:lnTo>
                <a:lnTo>
                  <a:pt x="470154" y="235076"/>
                </a:lnTo>
                <a:lnTo>
                  <a:pt x="465378" y="187700"/>
                </a:lnTo>
                <a:lnTo>
                  <a:pt x="451680" y="143573"/>
                </a:lnTo>
                <a:lnTo>
                  <a:pt x="430007" y="103642"/>
                </a:lnTo>
                <a:lnTo>
                  <a:pt x="401302" y="68851"/>
                </a:lnTo>
                <a:lnTo>
                  <a:pt x="366511" y="40146"/>
                </a:lnTo>
                <a:lnTo>
                  <a:pt x="326580" y="18473"/>
                </a:lnTo>
                <a:lnTo>
                  <a:pt x="282453" y="4775"/>
                </a:lnTo>
                <a:lnTo>
                  <a:pt x="235077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9793127" y="4488700"/>
            <a:ext cx="1828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120" b="1">
                <a:solidFill>
                  <a:srgbClr val="FFFFFF"/>
                </a:solidFill>
                <a:latin typeface="프리젠테이션 6 SemiBold"/>
                <a:cs typeface="프리젠테이션 6 SemiBold"/>
              </a:rPr>
              <a:t>4</a:t>
            </a:r>
            <a:endParaRPr sz="2000">
              <a:latin typeface="프리젠테이션 6 SemiBold"/>
              <a:cs typeface="프리젠테이션 6 SemiBold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0" y="0"/>
            <a:ext cx="13440410" cy="7560309"/>
            <a:chOff x="0" y="0"/>
            <a:chExt cx="13440410" cy="7560309"/>
          </a:xfrm>
        </p:grpSpPr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3439392" cy="75598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232904"/>
              <a:ext cx="13440155" cy="3230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dc:title>CES 2025로 본 미래산업 트렌드</dc:title>
  <dcterms:created xsi:type="dcterms:W3CDTF">2025-03-05T04:47:18Z</dcterms:created>
  <dcterms:modified xsi:type="dcterms:W3CDTF">2025-03-05T04:47:18Z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2025-02-17T00:00:00Z</vt:filetime>
  </property>
  <property fmtid="{D5CDD505-2E9C-101B-9397-08002B2CF9AE}" pid="3" name="Creator">
    <vt:lpwstr>PowerPoint용 Acrobat PDFMaker 24</vt:lpwstr>
  </property>
  <property fmtid="{D5CDD505-2E9C-101B-9397-08002B2CF9AE}" pid="4" name="LastSaved">
    <vt:filetime>2025-03-05T00:00:00Z</vt:filetime>
  </property>
  <property fmtid="{D5CDD505-2E9C-101B-9397-08002B2CF9AE}" pid="5" name="NSCPROP">
    <vt:lpwstr>NSCCustomProperty</vt:lpwstr>
  </property>
  <property fmtid="{D5CDD505-2E9C-101B-9397-08002B2CF9AE}" pid="6" name="Producer">
    <vt:lpwstr>Adobe PDF Library 24.5.175</vt:lpwstr>
  </property>
</Properties>
</file>